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705" r:id="rId1"/>
    <p:sldMasterId id="2147484723" r:id="rId2"/>
  </p:sldMasterIdLst>
  <p:notesMasterIdLst>
    <p:notesMasterId r:id="rId69"/>
  </p:notesMasterIdLst>
  <p:handoutMasterIdLst>
    <p:handoutMasterId r:id="rId70"/>
  </p:handoutMasterIdLst>
  <p:sldIdLst>
    <p:sldId id="256" r:id="rId3"/>
    <p:sldId id="415" r:id="rId4"/>
    <p:sldId id="278" r:id="rId5"/>
    <p:sldId id="279" r:id="rId6"/>
    <p:sldId id="280" r:id="rId7"/>
    <p:sldId id="281" r:id="rId8"/>
    <p:sldId id="282" r:id="rId9"/>
    <p:sldId id="351" r:id="rId10"/>
    <p:sldId id="352" r:id="rId11"/>
    <p:sldId id="353" r:id="rId12"/>
    <p:sldId id="409" r:id="rId13"/>
    <p:sldId id="354" r:id="rId14"/>
    <p:sldId id="357" r:id="rId15"/>
    <p:sldId id="400" r:id="rId16"/>
    <p:sldId id="397" r:id="rId17"/>
    <p:sldId id="401" r:id="rId18"/>
    <p:sldId id="410" r:id="rId19"/>
    <p:sldId id="403" r:id="rId20"/>
    <p:sldId id="404" r:id="rId21"/>
    <p:sldId id="407" r:id="rId22"/>
    <p:sldId id="408" r:id="rId23"/>
    <p:sldId id="402" r:id="rId24"/>
    <p:sldId id="405" r:id="rId25"/>
    <p:sldId id="406" r:id="rId26"/>
    <p:sldId id="355" r:id="rId27"/>
    <p:sldId id="358" r:id="rId28"/>
    <p:sldId id="360" r:id="rId29"/>
    <p:sldId id="368" r:id="rId30"/>
    <p:sldId id="361" r:id="rId31"/>
    <p:sldId id="362" r:id="rId32"/>
    <p:sldId id="363" r:id="rId33"/>
    <p:sldId id="364" r:id="rId34"/>
    <p:sldId id="365" r:id="rId35"/>
    <p:sldId id="366" r:id="rId36"/>
    <p:sldId id="367" r:id="rId37"/>
    <p:sldId id="370" r:id="rId38"/>
    <p:sldId id="372" r:id="rId39"/>
    <p:sldId id="369" r:id="rId40"/>
    <p:sldId id="374" r:id="rId41"/>
    <p:sldId id="379" r:id="rId42"/>
    <p:sldId id="380" r:id="rId43"/>
    <p:sldId id="376" r:id="rId44"/>
    <p:sldId id="381" r:id="rId45"/>
    <p:sldId id="377" r:id="rId46"/>
    <p:sldId id="416" r:id="rId47"/>
    <p:sldId id="373" r:id="rId48"/>
    <p:sldId id="375" r:id="rId49"/>
    <p:sldId id="383" r:id="rId50"/>
    <p:sldId id="382" r:id="rId51"/>
    <p:sldId id="385" r:id="rId52"/>
    <p:sldId id="393" r:id="rId53"/>
    <p:sldId id="386" r:id="rId54"/>
    <p:sldId id="384" r:id="rId55"/>
    <p:sldId id="387" r:id="rId56"/>
    <p:sldId id="390" r:id="rId57"/>
    <p:sldId id="391" r:id="rId58"/>
    <p:sldId id="392" r:id="rId59"/>
    <p:sldId id="394" r:id="rId60"/>
    <p:sldId id="395" r:id="rId61"/>
    <p:sldId id="388" r:id="rId62"/>
    <p:sldId id="359" r:id="rId63"/>
    <p:sldId id="389" r:id="rId64"/>
    <p:sldId id="413" r:id="rId65"/>
    <p:sldId id="277" r:id="rId66"/>
    <p:sldId id="411" r:id="rId67"/>
    <p:sldId id="414" r:id="rId68"/>
  </p:sldIdLst>
  <p:sldSz cx="9601200" cy="6858000"/>
  <p:notesSz cx="9296400" cy="6858000"/>
  <p:defaultTextStyle>
    <a:defPPr>
      <a:defRPr lang="en-US"/>
    </a:defPPr>
    <a:lvl1pPr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2208" userDrawn="1">
          <p15:clr>
            <a:srgbClr val="A4A3A4"/>
          </p15:clr>
        </p15:guide>
        <p15:guide id="2" pos="3216"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4" clrMode="gray" hiddenSlides="1" frameSlides="1"/>
  <p:clrMru>
    <a:srgbClr val="1BABC4"/>
    <a:srgbClr val="16B7FF"/>
    <a:srgbClr val="213359"/>
    <a:srgbClr val="FF9E38"/>
    <a:srgbClr val="7ABEB3"/>
    <a:srgbClr val="727272"/>
    <a:srgbClr val="FF8585"/>
    <a:srgbClr val="F6CAE4"/>
    <a:srgbClr val="FAFDCF"/>
    <a:srgbClr val="EC88C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4831" autoAdjust="0"/>
    <p:restoredTop sz="92933" autoAdjust="0"/>
  </p:normalViewPr>
  <p:slideViewPr>
    <p:cSldViewPr snapToGrid="0" snapToObjects="1">
      <p:cViewPr varScale="1">
        <p:scale>
          <a:sx n="71" d="100"/>
          <a:sy n="71" d="100"/>
        </p:scale>
        <p:origin x="180" y="54"/>
      </p:cViewPr>
      <p:guideLst>
        <p:guide orient="horz" pos="2208"/>
        <p:guide pos="321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78" d="100"/>
        <a:sy n="178" d="100"/>
      </p:scale>
      <p:origin x="0" y="-66180"/>
    </p:cViewPr>
  </p:sorterViewPr>
  <p:notesViewPr>
    <p:cSldViewPr snapToGrid="0" snapToObjects="1">
      <p:cViewPr varScale="1">
        <p:scale>
          <a:sx n="70" d="100"/>
          <a:sy n="70" d="100"/>
        </p:scale>
        <p:origin x="-2240" y="-96"/>
      </p:cViewPr>
      <p:guideLst>
        <p:guide orient="horz" pos="2160"/>
        <p:guide pos="292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image" Target="../media/image5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image" Target="../media/image57.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image" Target="../media/image5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58.wmf"/><Relationship Id="rId1" Type="http://schemas.openxmlformats.org/officeDocument/2006/relationships/image" Target="../media/image57.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7.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70.wmf"/><Relationship Id="rId1" Type="http://schemas.openxmlformats.org/officeDocument/2006/relationships/image" Target="../media/image69.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71.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71.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image" Target="../media/image57.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42900"/>
          </a:xfrm>
          <a:prstGeom prst="rect">
            <a:avLst/>
          </a:prstGeom>
        </p:spPr>
        <p:txBody>
          <a:bodyPr vert="horz" lIns="92302" tIns="46151" rIns="92302" bIns="46151" rtlCol="0"/>
          <a:lstStyle>
            <a:lvl1pPr algn="l">
              <a:defRPr sz="1200"/>
            </a:lvl1pPr>
          </a:lstStyle>
          <a:p>
            <a:endParaRPr lang="en-US" dirty="0"/>
          </a:p>
        </p:txBody>
      </p:sp>
      <p:sp>
        <p:nvSpPr>
          <p:cNvPr id="3" name="Date Placeholder 2"/>
          <p:cNvSpPr>
            <a:spLocks noGrp="1"/>
          </p:cNvSpPr>
          <p:nvPr>
            <p:ph type="dt" sz="quarter" idx="1"/>
          </p:nvPr>
        </p:nvSpPr>
        <p:spPr>
          <a:xfrm>
            <a:off x="5265809" y="0"/>
            <a:ext cx="4028440" cy="342900"/>
          </a:xfrm>
          <a:prstGeom prst="rect">
            <a:avLst/>
          </a:prstGeom>
        </p:spPr>
        <p:txBody>
          <a:bodyPr vert="horz" lIns="92302" tIns="46151" rIns="92302" bIns="46151" rtlCol="0"/>
          <a:lstStyle>
            <a:lvl1pPr algn="r">
              <a:defRPr sz="1200"/>
            </a:lvl1pPr>
          </a:lstStyle>
          <a:p>
            <a:fld id="{ACE9B47B-B8D6-4F42-84F5-2F2FE763B6F9}" type="datetimeFigureOut">
              <a:rPr lang="en-US" smtClean="0"/>
              <a:t>11/20/2016</a:t>
            </a:fld>
            <a:endParaRPr lang="en-US" dirty="0"/>
          </a:p>
        </p:txBody>
      </p:sp>
      <p:sp>
        <p:nvSpPr>
          <p:cNvPr id="4" name="Footer Placeholder 3"/>
          <p:cNvSpPr>
            <a:spLocks noGrp="1"/>
          </p:cNvSpPr>
          <p:nvPr>
            <p:ph type="ftr" sz="quarter" idx="2"/>
          </p:nvPr>
        </p:nvSpPr>
        <p:spPr>
          <a:xfrm>
            <a:off x="0" y="6513910"/>
            <a:ext cx="4028440" cy="342900"/>
          </a:xfrm>
          <a:prstGeom prst="rect">
            <a:avLst/>
          </a:prstGeom>
        </p:spPr>
        <p:txBody>
          <a:bodyPr vert="horz" lIns="92302" tIns="46151" rIns="92302" bIns="46151" rtlCol="0" anchor="b"/>
          <a:lstStyle>
            <a:lvl1pPr algn="l">
              <a:defRPr sz="1200"/>
            </a:lvl1pPr>
          </a:lstStyle>
          <a:p>
            <a:endParaRPr lang="en-US" dirty="0"/>
          </a:p>
        </p:txBody>
      </p:sp>
      <p:sp>
        <p:nvSpPr>
          <p:cNvPr id="5" name="Slide Number Placeholder 4"/>
          <p:cNvSpPr>
            <a:spLocks noGrp="1"/>
          </p:cNvSpPr>
          <p:nvPr>
            <p:ph type="sldNum" sz="quarter" idx="3"/>
          </p:nvPr>
        </p:nvSpPr>
        <p:spPr>
          <a:xfrm>
            <a:off x="5265809" y="6513910"/>
            <a:ext cx="4028440" cy="342900"/>
          </a:xfrm>
          <a:prstGeom prst="rect">
            <a:avLst/>
          </a:prstGeom>
        </p:spPr>
        <p:txBody>
          <a:bodyPr vert="horz" lIns="92302" tIns="46151" rIns="92302" bIns="46151" rtlCol="0" anchor="b"/>
          <a:lstStyle>
            <a:lvl1pPr algn="r">
              <a:defRPr sz="1200"/>
            </a:lvl1pPr>
          </a:lstStyle>
          <a:p>
            <a:fld id="{24B66E92-680F-4E44-96A5-2F3D5597C7D2}" type="slidenum">
              <a:rPr lang="en-US" smtClean="0"/>
              <a:t>‹#›</a:t>
            </a:fld>
            <a:endParaRPr lang="en-US" dirty="0"/>
          </a:p>
        </p:txBody>
      </p:sp>
    </p:spTree>
    <p:extLst>
      <p:ext uri="{BB962C8B-B14F-4D97-AF65-F5344CB8AC3E}">
        <p14:creationId xmlns:p14="http://schemas.microsoft.com/office/powerpoint/2010/main" val="5750946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28440" cy="342900"/>
          </a:xfrm>
          <a:prstGeom prst="rect">
            <a:avLst/>
          </a:prstGeom>
        </p:spPr>
        <p:txBody>
          <a:bodyPr vert="horz" lIns="92302" tIns="46151" rIns="92302" bIns="46151" rtlCol="0"/>
          <a:lstStyle>
            <a:lvl1pPr algn="l">
              <a:defRPr sz="1200"/>
            </a:lvl1pPr>
          </a:lstStyle>
          <a:p>
            <a:endParaRPr lang="en-US" dirty="0"/>
          </a:p>
        </p:txBody>
      </p:sp>
      <p:sp>
        <p:nvSpPr>
          <p:cNvPr id="3" name="Date Placeholder 2"/>
          <p:cNvSpPr>
            <a:spLocks noGrp="1"/>
          </p:cNvSpPr>
          <p:nvPr>
            <p:ph type="dt" idx="1"/>
          </p:nvPr>
        </p:nvSpPr>
        <p:spPr>
          <a:xfrm>
            <a:off x="5265809" y="0"/>
            <a:ext cx="4028440" cy="342900"/>
          </a:xfrm>
          <a:prstGeom prst="rect">
            <a:avLst/>
          </a:prstGeom>
        </p:spPr>
        <p:txBody>
          <a:bodyPr vert="horz" lIns="92302" tIns="46151" rIns="92302" bIns="46151" rtlCol="0"/>
          <a:lstStyle>
            <a:lvl1pPr algn="r">
              <a:defRPr sz="1200"/>
            </a:lvl1pPr>
          </a:lstStyle>
          <a:p>
            <a:fld id="{251D0105-CDB7-EC48-BF11-FCDF3A3C75F9}" type="datetimeFigureOut">
              <a:rPr lang="en-US" smtClean="0"/>
              <a:t>11/20/2016</a:t>
            </a:fld>
            <a:endParaRPr lang="en-US" dirty="0"/>
          </a:p>
        </p:txBody>
      </p:sp>
      <p:sp>
        <p:nvSpPr>
          <p:cNvPr id="4" name="Slide Image Placeholder 3"/>
          <p:cNvSpPr>
            <a:spLocks noGrp="1" noRot="1" noChangeAspect="1"/>
          </p:cNvSpPr>
          <p:nvPr>
            <p:ph type="sldImg" idx="2"/>
          </p:nvPr>
        </p:nvSpPr>
        <p:spPr>
          <a:xfrm>
            <a:off x="2847975" y="515938"/>
            <a:ext cx="3600450" cy="2571750"/>
          </a:xfrm>
          <a:prstGeom prst="rect">
            <a:avLst/>
          </a:prstGeom>
          <a:noFill/>
          <a:ln w="12700">
            <a:solidFill>
              <a:prstClr val="black"/>
            </a:solidFill>
          </a:ln>
        </p:spPr>
        <p:txBody>
          <a:bodyPr vert="horz" lIns="92302" tIns="46151" rIns="92302" bIns="46151" rtlCol="0" anchor="ctr"/>
          <a:lstStyle/>
          <a:p>
            <a:endParaRPr lang="en-US" dirty="0"/>
          </a:p>
        </p:txBody>
      </p:sp>
      <p:sp>
        <p:nvSpPr>
          <p:cNvPr id="5" name="Notes Placeholder 4"/>
          <p:cNvSpPr>
            <a:spLocks noGrp="1"/>
          </p:cNvSpPr>
          <p:nvPr>
            <p:ph type="body" sz="quarter" idx="3"/>
          </p:nvPr>
        </p:nvSpPr>
        <p:spPr>
          <a:xfrm>
            <a:off x="929640" y="3257550"/>
            <a:ext cx="7437120" cy="3086100"/>
          </a:xfrm>
          <a:prstGeom prst="rect">
            <a:avLst/>
          </a:prstGeom>
        </p:spPr>
        <p:txBody>
          <a:bodyPr vert="horz" lIns="92302" tIns="46151" rIns="92302" bIns="4615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4028440" cy="342900"/>
          </a:xfrm>
          <a:prstGeom prst="rect">
            <a:avLst/>
          </a:prstGeom>
        </p:spPr>
        <p:txBody>
          <a:bodyPr vert="horz" lIns="92302" tIns="46151" rIns="92302" bIns="46151" rtlCol="0" anchor="b"/>
          <a:lstStyle>
            <a:lvl1pPr algn="l">
              <a:defRPr sz="1200"/>
            </a:lvl1pPr>
          </a:lstStyle>
          <a:p>
            <a:endParaRPr lang="en-US" dirty="0"/>
          </a:p>
        </p:txBody>
      </p:sp>
      <p:sp>
        <p:nvSpPr>
          <p:cNvPr id="7" name="Slide Number Placeholder 6"/>
          <p:cNvSpPr>
            <a:spLocks noGrp="1"/>
          </p:cNvSpPr>
          <p:nvPr>
            <p:ph type="sldNum" sz="quarter" idx="5"/>
          </p:nvPr>
        </p:nvSpPr>
        <p:spPr>
          <a:xfrm>
            <a:off x="5265809" y="6513910"/>
            <a:ext cx="4028440" cy="342900"/>
          </a:xfrm>
          <a:prstGeom prst="rect">
            <a:avLst/>
          </a:prstGeom>
        </p:spPr>
        <p:txBody>
          <a:bodyPr vert="horz" lIns="92302" tIns="46151" rIns="92302" bIns="46151" rtlCol="0" anchor="b"/>
          <a:lstStyle>
            <a:lvl1pPr algn="r">
              <a:defRPr sz="1200"/>
            </a:lvl1pPr>
          </a:lstStyle>
          <a:p>
            <a:fld id="{A820EC86-D89F-3946-8EAD-69A568336ECB}" type="slidenum">
              <a:rPr lang="en-US" smtClean="0"/>
              <a:t>‹#›</a:t>
            </a:fld>
            <a:endParaRPr lang="en-US" dirty="0"/>
          </a:p>
        </p:txBody>
      </p:sp>
    </p:spTree>
    <p:extLst>
      <p:ext uri="{BB962C8B-B14F-4D97-AF65-F5344CB8AC3E}">
        <p14:creationId xmlns:p14="http://schemas.microsoft.com/office/powerpoint/2010/main" val="147462848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551680" y="1169931"/>
            <a:ext cx="5055577"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60070" y="533401"/>
            <a:ext cx="6462449"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60070" y="3843868"/>
            <a:ext cx="5201963"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fld id="{1A4FBADE-4A6B-3D45-AB6E-E85F0D6C11C1}"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23992C0A-0FF9-A34C-A1AC-0D5DDA0F2180}" type="slidenum">
              <a:rPr lang="en-US" smtClean="0"/>
              <a:pPr>
                <a:defRPr/>
              </a:pPr>
              <a:t>‹#›</a:t>
            </a:fld>
            <a:endParaRPr lang="en-US" dirty="0"/>
          </a:p>
        </p:txBody>
      </p:sp>
    </p:spTree>
    <p:extLst>
      <p:ext uri="{BB962C8B-B14F-4D97-AF65-F5344CB8AC3E}">
        <p14:creationId xmlns:p14="http://schemas.microsoft.com/office/powerpoint/2010/main" val="10027571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63270" y="268940"/>
            <a:ext cx="8177529" cy="6142617"/>
          </a:xfrm>
        </p:spPr>
        <p:txBody>
          <a:bodyPr anchor="t" anchorCtr="0"/>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04897842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60070" y="1981200"/>
            <a:ext cx="6722591"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1" y="4487334"/>
            <a:ext cx="6722590"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E182238D-CA8E-1B4D-8448-82969D01E7F6}"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44B5F1BC-5FB3-3A48-AB88-25F3DB5BACC5}" type="slidenum">
              <a:rPr lang="en-US" smtClean="0"/>
              <a:pPr>
                <a:defRPr/>
              </a:pPr>
              <a:t>‹#›</a:t>
            </a:fld>
            <a:endParaRPr lang="en-US" dirty="0"/>
          </a:p>
        </p:txBody>
      </p:sp>
    </p:spTree>
    <p:extLst>
      <p:ext uri="{BB962C8B-B14F-4D97-AF65-F5344CB8AC3E}">
        <p14:creationId xmlns:p14="http://schemas.microsoft.com/office/powerpoint/2010/main" val="22132564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60071" y="533401"/>
            <a:ext cx="4147465"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895480" y="533400"/>
            <a:ext cx="4145650"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fld id="{62E58EFA-491A-2840-B149-EAAAFBB2A274}" type="datetimeFigureOut">
              <a:rPr lang="en-US" smtClean="0"/>
              <a:pPr>
                <a:defRPr/>
              </a:pPr>
              <a:t>11/20/2016</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DAD05A8A-5946-4749-938B-180CDFCED395}" type="slidenum">
              <a:rPr lang="en-US" smtClean="0"/>
              <a:pPr>
                <a:defRPr/>
              </a:pPr>
              <a:t>‹#›</a:t>
            </a:fld>
            <a:endParaRPr lang="en-US" dirty="0"/>
          </a:p>
        </p:txBody>
      </p:sp>
    </p:spTree>
    <p:extLst>
      <p:ext uri="{BB962C8B-B14F-4D97-AF65-F5344CB8AC3E}">
        <p14:creationId xmlns:p14="http://schemas.microsoft.com/office/powerpoint/2010/main" val="2329156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00101" y="533400"/>
            <a:ext cx="3902709"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60070" y="1143001"/>
            <a:ext cx="4142740"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7767" y="566738"/>
            <a:ext cx="3952254"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95481" y="1143000"/>
            <a:ext cx="4154540"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fld id="{04C4E959-540A-534D-A4A3-180F28D84751}" type="datetimeFigureOut">
              <a:rPr lang="en-US" smtClean="0"/>
              <a:pPr>
                <a:defRPr/>
              </a:pPr>
              <a:t>11/20/2016</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ECC56F21-1516-0243-9635-B66418B23BC0}" type="slidenum">
              <a:rPr lang="en-US" smtClean="0"/>
              <a:pPr>
                <a:defRPr/>
              </a:pPr>
              <a:t>‹#›</a:t>
            </a:fld>
            <a:endParaRPr lang="en-US" dirty="0"/>
          </a:p>
        </p:txBody>
      </p:sp>
    </p:spTree>
    <p:extLst>
      <p:ext uri="{BB962C8B-B14F-4D97-AF65-F5344CB8AC3E}">
        <p14:creationId xmlns:p14="http://schemas.microsoft.com/office/powerpoint/2010/main" val="521511441"/>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fld id="{5709267E-E9EF-CE4B-B413-F1DFF3DE1063}" type="datetimeFigureOut">
              <a:rPr lang="en-US" smtClean="0"/>
              <a:pPr>
                <a:defRPr/>
              </a:pPr>
              <a:t>11/20/2016</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E1382850-F631-C341-B644-C43F9020E7F8}" type="slidenum">
              <a:rPr lang="en-US" smtClean="0"/>
              <a:pPr>
                <a:defRPr/>
              </a:pPr>
              <a:t>‹#›</a:t>
            </a:fld>
            <a:endParaRPr lang="en-US" dirty="0"/>
          </a:p>
        </p:txBody>
      </p:sp>
    </p:spTree>
    <p:extLst>
      <p:ext uri="{BB962C8B-B14F-4D97-AF65-F5344CB8AC3E}">
        <p14:creationId xmlns:p14="http://schemas.microsoft.com/office/powerpoint/2010/main" val="100718931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2816019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89600" y="533400"/>
            <a:ext cx="336042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60069" y="533400"/>
            <a:ext cx="4660693"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689600" y="2209803"/>
            <a:ext cx="336042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C9397F7C-36A0-3C46-9A9D-94AB2FFE6C16}" type="datetimeFigureOut">
              <a:rPr lang="en-US" smtClean="0"/>
              <a:pPr>
                <a:defRPr/>
              </a:pPr>
              <a:t>11/20/2016</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62FAE6C3-AE25-884B-A5E3-8A4BF7CC3449}" type="slidenum">
              <a:rPr lang="en-US" smtClean="0"/>
              <a:pPr>
                <a:defRPr/>
              </a:pPr>
              <a:t>‹#›</a:t>
            </a:fld>
            <a:endParaRPr lang="en-US" dirty="0"/>
          </a:p>
        </p:txBody>
      </p:sp>
    </p:spTree>
    <p:extLst>
      <p:ext uri="{BB962C8B-B14F-4D97-AF65-F5344CB8AC3E}">
        <p14:creationId xmlns:p14="http://schemas.microsoft.com/office/powerpoint/2010/main" val="342937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0590" y="1447800"/>
            <a:ext cx="3741421"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800100" y="914400"/>
            <a:ext cx="3445023"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4720829" y="2743200"/>
            <a:ext cx="3742434"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D8DC4F2F-A44A-E541-848D-B9A18486BC04}" type="datetimeFigureOut">
              <a:rPr lang="en-US" smtClean="0"/>
              <a:pPr>
                <a:defRPr/>
              </a:pPr>
              <a:t>11/20/2016</a:t>
            </a:fld>
            <a:endParaRPr lang="en-US" dirty="0"/>
          </a:p>
        </p:txBody>
      </p:sp>
      <p:sp>
        <p:nvSpPr>
          <p:cNvPr id="6" name="Footer Placeholder 5"/>
          <p:cNvSpPr>
            <a:spLocks noGrp="1"/>
          </p:cNvSpPr>
          <p:nvPr>
            <p:ph type="ftr" sz="quarter" idx="11"/>
          </p:nvPr>
        </p:nvSpPr>
        <p:spPr>
          <a:xfrm>
            <a:off x="560070" y="6172201"/>
            <a:ext cx="6102310" cy="365125"/>
          </a:xfrm>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9B264700-F79C-3840-AB98-64CA26E99D6C}" type="slidenum">
              <a:rPr lang="en-US" smtClean="0"/>
              <a:pPr>
                <a:defRPr/>
              </a:pPr>
              <a:t>‹#›</a:t>
            </a:fld>
            <a:endParaRPr lang="en-US" dirty="0"/>
          </a:p>
        </p:txBody>
      </p:sp>
    </p:spTree>
    <p:extLst>
      <p:ext uri="{BB962C8B-B14F-4D97-AF65-F5344CB8AC3E}">
        <p14:creationId xmlns:p14="http://schemas.microsoft.com/office/powerpoint/2010/main" val="664405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60070" y="533400"/>
            <a:ext cx="848106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9" name="Text Placeholder 9"/>
          <p:cNvSpPr>
            <a:spLocks noGrp="1"/>
          </p:cNvSpPr>
          <p:nvPr>
            <p:ph type="body" sz="quarter" idx="14"/>
          </p:nvPr>
        </p:nvSpPr>
        <p:spPr>
          <a:xfrm>
            <a:off x="800102" y="3843867"/>
            <a:ext cx="7645399"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2937274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848106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0" y="4114800"/>
            <a:ext cx="6702730"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1208895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20141" y="3429000"/>
            <a:ext cx="6722590"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60071" y="4301070"/>
            <a:ext cx="6701479"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13444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60071" y="3429000"/>
            <a:ext cx="6701479"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60070" y="5132981"/>
            <a:ext cx="6702730"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186895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99098" y="533400"/>
            <a:ext cx="7202775"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60071" y="3886200"/>
            <a:ext cx="6701479"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60070" y="4953000"/>
            <a:ext cx="6701478"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
        <p:nvSpPr>
          <p:cNvPr id="14" name="TextBox 13"/>
          <p:cNvSpPr txBox="1"/>
          <p:nvPr/>
        </p:nvSpPr>
        <p:spPr>
          <a:xfrm>
            <a:off x="240031" y="710624"/>
            <a:ext cx="480185"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8081011" y="2768601"/>
            <a:ext cx="480185"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902152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60070" y="533400"/>
            <a:ext cx="7901941"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60071" y="3928534"/>
            <a:ext cx="6701479"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60070" y="4766736"/>
            <a:ext cx="6701478"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3760180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60071" y="4495800"/>
            <a:ext cx="6882610"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60071" y="533401"/>
            <a:ext cx="6882610"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089F6108-7BB1-C540-886E-2EB400D67D8C}"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C046E75C-FC3E-8243-9646-692398AF84D2}" type="slidenum">
              <a:rPr lang="en-US" smtClean="0"/>
              <a:pPr>
                <a:defRPr/>
              </a:pPr>
              <a:t>‹#›</a:t>
            </a:fld>
            <a:endParaRPr lang="en-US" dirty="0"/>
          </a:p>
        </p:txBody>
      </p:sp>
    </p:spTree>
    <p:extLst>
      <p:ext uri="{BB962C8B-B14F-4D97-AF65-F5344CB8AC3E}">
        <p14:creationId xmlns:p14="http://schemas.microsoft.com/office/powerpoint/2010/main" val="289591961"/>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4726" y="533400"/>
            <a:ext cx="214640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60070" y="533400"/>
            <a:ext cx="6142513"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fld id="{01339DCF-3E95-AC4A-A69E-E3D8EEA63D76}" type="datetimeFigureOut">
              <a:rPr lang="en-US" smtClean="0"/>
              <a:pPr>
                <a:defRPr/>
              </a:pPr>
              <a:t>11/20/2016</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0EBCB387-67FB-3D4C-9F2C-6A8C745A0AE4}" type="slidenum">
              <a:rPr lang="en-US" smtClean="0"/>
              <a:pPr>
                <a:defRPr/>
              </a:pPr>
              <a:t>‹#›</a:t>
            </a:fld>
            <a:endParaRPr lang="en-US" dirty="0"/>
          </a:p>
        </p:txBody>
      </p:sp>
    </p:spTree>
    <p:extLst>
      <p:ext uri="{BB962C8B-B14F-4D97-AF65-F5344CB8AC3E}">
        <p14:creationId xmlns:p14="http://schemas.microsoft.com/office/powerpoint/2010/main" val="12508128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bg>
      <p:bgPr>
        <a:gradFill rotWithShape="1">
          <a:gsLst>
            <a:gs pos="10000">
              <a:schemeClr val="bg2">
                <a:tint val="97000"/>
                <a:hueMod val="92000"/>
                <a:satMod val="169000"/>
                <a:lumMod val="164000"/>
              </a:schemeClr>
            </a:gs>
            <a:gs pos="100000">
              <a:srgbClr val="002060"/>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8499" y="467786"/>
            <a:ext cx="8691937" cy="626100"/>
          </a:xfrm>
        </p:spPr>
        <p:txBody>
          <a:bodyPr/>
          <a:lstStyle/>
          <a:p>
            <a:r>
              <a:rPr lang="en-US" smtClean="0"/>
              <a:t>Click to edit Master title style</a:t>
            </a:r>
            <a:endParaRPr lang="en-US" dirty="0"/>
          </a:p>
        </p:txBody>
      </p:sp>
      <p:sp>
        <p:nvSpPr>
          <p:cNvPr id="7" name="Content Placeholder 2"/>
          <p:cNvSpPr>
            <a:spLocks noGrp="1"/>
          </p:cNvSpPr>
          <p:nvPr>
            <p:ph idx="1"/>
          </p:nvPr>
        </p:nvSpPr>
        <p:spPr>
          <a:xfrm>
            <a:off x="508698" y="1582219"/>
            <a:ext cx="8501738" cy="4273193"/>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326782486"/>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itle and Content">
    <p:bg>
      <p:bgPr>
        <a:gradFill rotWithShape="1">
          <a:gsLst>
            <a:gs pos="10000">
              <a:schemeClr val="bg2">
                <a:tint val="97000"/>
                <a:hueMod val="92000"/>
                <a:satMod val="169000"/>
                <a:lumMod val="164000"/>
              </a:schemeClr>
            </a:gs>
            <a:gs pos="100000">
              <a:srgbClr val="002060"/>
            </a:gs>
          </a:gsLst>
          <a:lin ang="6120000" scaled="1"/>
        </a:gradFill>
        <a:effectLst/>
      </p:bgPr>
    </p:bg>
    <p:spTree>
      <p:nvGrpSpPr>
        <p:cNvPr id="1" name=""/>
        <p:cNvGrpSpPr/>
        <p:nvPr/>
      </p:nvGrpSpPr>
      <p:grpSpPr>
        <a:xfrm>
          <a:off x="0" y="0"/>
          <a:ext cx="0" cy="0"/>
          <a:chOff x="0" y="0"/>
          <a:chExt cx="0" cy="0"/>
        </a:xfrm>
      </p:grpSpPr>
      <p:sp>
        <p:nvSpPr>
          <p:cNvPr id="7" name="Content Placeholder 2"/>
          <p:cNvSpPr>
            <a:spLocks noGrp="1"/>
          </p:cNvSpPr>
          <p:nvPr>
            <p:ph idx="1"/>
          </p:nvPr>
        </p:nvSpPr>
        <p:spPr>
          <a:xfrm>
            <a:off x="508698" y="494853"/>
            <a:ext cx="8501738" cy="5927462"/>
          </a:xfrm>
        </p:spPr>
        <p:txBody>
          <a:bodyPr anchor="t">
            <a:norm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534565169"/>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00150" y="1122363"/>
            <a:ext cx="72009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200150" y="3602038"/>
            <a:ext cx="72009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4144310418"/>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09505575"/>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638" y="1709738"/>
            <a:ext cx="82804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55638" y="4589463"/>
            <a:ext cx="82804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35403636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60400" y="1825625"/>
            <a:ext cx="40640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825625"/>
            <a:ext cx="40640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718061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988" y="365125"/>
            <a:ext cx="82804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61988" y="1681163"/>
            <a:ext cx="406082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61988" y="2505075"/>
            <a:ext cx="4060825"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860925" y="1681163"/>
            <a:ext cx="4081463"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860925" y="2505075"/>
            <a:ext cx="4081463"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8" name="Footer Placeholder 7"/>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9" name="Slide Number Placeholder 8"/>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9667497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4" name="Footer Placeholder 3"/>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1073523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3" name="Footer Placeholder 2"/>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1566674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081463" y="987425"/>
            <a:ext cx="486092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769443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988" y="457200"/>
            <a:ext cx="309562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4081463" y="987425"/>
            <a:ext cx="486092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61988" y="2057400"/>
            <a:ext cx="30956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6" name="Footer Placeholder 5"/>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25792084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162097163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700" y="365125"/>
            <a:ext cx="20701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60400" y="365125"/>
            <a:ext cx="60579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60400" y="6356350"/>
            <a:ext cx="2160588" cy="365125"/>
          </a:xfrm>
          <a:prstGeom prst="rect">
            <a:avLst/>
          </a:prstGeom>
        </p:spPr>
        <p:txBody>
          <a:bodyPr/>
          <a:lstStyle/>
          <a:p>
            <a:fld id="{49276850-C040-455E-94FE-4D7CB9819BEE}" type="datetimeFigureOut">
              <a:rPr lang="en-US" smtClean="0"/>
              <a:t>11/20/2016</a:t>
            </a:fld>
            <a:endParaRPr lang="en-US" dirty="0"/>
          </a:p>
        </p:txBody>
      </p:sp>
      <p:sp>
        <p:nvSpPr>
          <p:cNvPr id="5" name="Footer Placeholder 4"/>
          <p:cNvSpPr>
            <a:spLocks noGrp="1"/>
          </p:cNvSpPr>
          <p:nvPr>
            <p:ph type="ftr" sz="quarter" idx="11"/>
          </p:nvPr>
        </p:nvSpPr>
        <p:spPr>
          <a:xfrm>
            <a:off x="3179763" y="6356350"/>
            <a:ext cx="3241675"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780213" y="6356350"/>
            <a:ext cx="2160587" cy="365125"/>
          </a:xfrm>
          <a:prstGeom prst="rect">
            <a:avLst/>
          </a:prstGeom>
        </p:spPr>
        <p:txBody>
          <a:bodyPr/>
          <a:lstStyle/>
          <a:p>
            <a:fld id="{4DA38571-E267-4405-B283-F0286EB3EFA0}" type="slidenum">
              <a:rPr lang="en-US" smtClean="0"/>
              <a:t>‹#›</a:t>
            </a:fld>
            <a:endParaRPr lang="en-US" dirty="0"/>
          </a:p>
        </p:txBody>
      </p:sp>
    </p:spTree>
    <p:extLst>
      <p:ext uri="{BB962C8B-B14F-4D97-AF65-F5344CB8AC3E}">
        <p14:creationId xmlns:p14="http://schemas.microsoft.com/office/powerpoint/2010/main" val="93015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7004209" y="3894668"/>
            <a:ext cx="2593979"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60071" y="4495800"/>
            <a:ext cx="6882610"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60071" y="533401"/>
            <a:ext cx="6882610"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801758" y="6172204"/>
            <a:ext cx="1260486"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pPr>
              <a:defRPr/>
            </a:pPr>
            <a:fld id="{78D31D61-47C8-244E-A85A-5FCD497CE03F}" type="datetimeFigureOut">
              <a:rPr lang="en-US" smtClean="0"/>
              <a:pPr>
                <a:defRPr/>
              </a:pPr>
              <a:t>11/20/2016</a:t>
            </a:fld>
            <a:endParaRPr lang="en-US" dirty="0"/>
          </a:p>
        </p:txBody>
      </p:sp>
      <p:sp>
        <p:nvSpPr>
          <p:cNvPr id="5" name="Footer Placeholder 4"/>
          <p:cNvSpPr>
            <a:spLocks noGrp="1"/>
          </p:cNvSpPr>
          <p:nvPr>
            <p:ph type="ftr" sz="quarter" idx="3"/>
          </p:nvPr>
        </p:nvSpPr>
        <p:spPr>
          <a:xfrm>
            <a:off x="560070" y="6172201"/>
            <a:ext cx="610231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pPr>
              <a:defRPr/>
            </a:pPr>
            <a:endParaRPr lang="en-US" dirty="0"/>
          </a:p>
        </p:txBody>
      </p:sp>
      <p:sp>
        <p:nvSpPr>
          <p:cNvPr id="6" name="Slide Number Placeholder 5"/>
          <p:cNvSpPr>
            <a:spLocks noGrp="1"/>
          </p:cNvSpPr>
          <p:nvPr>
            <p:ph type="sldNum" sz="quarter" idx="4"/>
          </p:nvPr>
        </p:nvSpPr>
        <p:spPr>
          <a:xfrm>
            <a:off x="8163148" y="5578479"/>
            <a:ext cx="899752"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pPr>
              <a:defRPr/>
            </a:pPr>
            <a:fld id="{3A08A903-C8EF-EA42-B296-9E81B314E9DA}" type="slidenum">
              <a:rPr lang="en-US" smtClean="0"/>
              <a:pPr>
                <a:defRPr/>
              </a:pPr>
              <a:t>‹#›</a:t>
            </a:fld>
            <a:endParaRPr lang="en-US" dirty="0"/>
          </a:p>
        </p:txBody>
      </p:sp>
    </p:spTree>
    <p:extLst>
      <p:ext uri="{BB962C8B-B14F-4D97-AF65-F5344CB8AC3E}">
        <p14:creationId xmlns:p14="http://schemas.microsoft.com/office/powerpoint/2010/main" val="2297436454"/>
      </p:ext>
    </p:extLst>
  </p:cSld>
  <p:clrMap bg1="dk1" tx1="lt1" bg2="dk2" tx2="lt2" accent1="accent1" accent2="accent2" accent3="accent3" accent4="accent4" accent5="accent5" accent6="accent6" hlink="hlink" folHlink="folHlink"/>
  <p:sldLayoutIdLst>
    <p:sldLayoutId id="2147484706" r:id="rId1"/>
    <p:sldLayoutId id="2147484707" r:id="rId2"/>
    <p:sldLayoutId id="2147484708" r:id="rId3"/>
    <p:sldLayoutId id="2147484709" r:id="rId4"/>
    <p:sldLayoutId id="2147484710" r:id="rId5"/>
    <p:sldLayoutId id="2147484711" r:id="rId6"/>
    <p:sldLayoutId id="2147484712" r:id="rId7"/>
    <p:sldLayoutId id="2147484713" r:id="rId8"/>
    <p:sldLayoutId id="2147484714" r:id="rId9"/>
    <p:sldLayoutId id="2147484715" r:id="rId10"/>
    <p:sldLayoutId id="2147484716" r:id="rId11"/>
    <p:sldLayoutId id="2147484717" r:id="rId12"/>
    <p:sldLayoutId id="2147484718" r:id="rId13"/>
    <p:sldLayoutId id="2147484719" r:id="rId14"/>
    <p:sldLayoutId id="2147484720" r:id="rId15"/>
    <p:sldLayoutId id="2147484721" r:id="rId16"/>
    <p:sldLayoutId id="2147484722" r:id="rId17"/>
    <p:sldLayoutId id="2147484563" r:id="rId18"/>
    <p:sldLayoutId id="2147484735" r:id="rId19"/>
  </p:sldLayoutIdLst>
  <p:timing>
    <p:tnLst>
      <p:par>
        <p:cTn id="1" dur="indefinite" restart="never" nodeType="tmRoot"/>
      </p:par>
    </p:tnLst>
  </p:timing>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400" y="365125"/>
            <a:ext cx="82804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60400" y="1825625"/>
            <a:ext cx="82804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99316177"/>
      </p:ext>
    </p:extLst>
  </p:cSld>
  <p:clrMap bg1="lt1" tx1="dk1" bg2="lt2" tx2="dk2" accent1="accent1" accent2="accent2" accent3="accent3" accent4="accent4" accent5="accent5" accent6="accent6" hlink="hlink" folHlink="folHlink"/>
  <p:sldLayoutIdLst>
    <p:sldLayoutId id="2147484724" r:id="rId1"/>
    <p:sldLayoutId id="2147484725" r:id="rId2"/>
    <p:sldLayoutId id="2147484726" r:id="rId3"/>
    <p:sldLayoutId id="2147484727" r:id="rId4"/>
    <p:sldLayoutId id="2147484728" r:id="rId5"/>
    <p:sldLayoutId id="2147484729" r:id="rId6"/>
    <p:sldLayoutId id="2147484730" r:id="rId7"/>
    <p:sldLayoutId id="2147484731" r:id="rId8"/>
    <p:sldLayoutId id="2147484732" r:id="rId9"/>
    <p:sldLayoutId id="2147484733" r:id="rId10"/>
    <p:sldLayoutId id="214748473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18.xml"/><Relationship Id="rId5" Type="http://schemas.openxmlformats.org/officeDocument/2006/relationships/hyperlink" Target="http://www.ttnews.com/articles/cartoontemplate.aspx?Cartoonid=274" TargetMode="Externa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8.xml"/><Relationship Id="rId5" Type="http://schemas.microsoft.com/office/2007/relationships/hdphoto" Target="../media/hdphoto2.wdp"/><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8.xml"/><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eg"/><Relationship Id="rId1" Type="http://schemas.openxmlformats.org/officeDocument/2006/relationships/slideLayout" Target="../slideLayouts/slideLayout18.xml"/><Relationship Id="rId5" Type="http://schemas.openxmlformats.org/officeDocument/2006/relationships/image" Target="../media/image16.jpe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emf"/><Relationship Id="rId2" Type="http://schemas.openxmlformats.org/officeDocument/2006/relationships/image" Target="../media/image17.png"/><Relationship Id="rId1" Type="http://schemas.openxmlformats.org/officeDocument/2006/relationships/slideLayout" Target="../slideLayouts/slideLayout19.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3.jpeg"/><Relationship Id="rId1" Type="http://schemas.openxmlformats.org/officeDocument/2006/relationships/slideLayout" Target="../slideLayouts/slideLayout19.xml"/><Relationship Id="rId6" Type="http://schemas.openxmlformats.org/officeDocument/2006/relationships/image" Target="../media/image25.emf"/><Relationship Id="rId5" Type="http://schemas.openxmlformats.org/officeDocument/2006/relationships/image" Target="../media/image22.emf"/><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9.xml"/><Relationship Id="rId5" Type="http://schemas.openxmlformats.org/officeDocument/2006/relationships/image" Target="../media/image29.png"/><Relationship Id="rId4" Type="http://schemas.openxmlformats.org/officeDocument/2006/relationships/image" Target="../media/image28.pn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9.xml"/><Relationship Id="rId5" Type="http://schemas.openxmlformats.org/officeDocument/2006/relationships/image" Target="../media/image35.jpe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7.png"/><Relationship Id="rId1" Type="http://schemas.openxmlformats.org/officeDocument/2006/relationships/slideLayout" Target="../slideLayouts/slideLayout19.xml"/><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9.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3" Type="http://schemas.openxmlformats.org/officeDocument/2006/relationships/hyperlink" Target="http://www.thedieselstop.com/contents/getitems.php3?Proper%20Tire%20Inflation" TargetMode="External"/><Relationship Id="rId2" Type="http://schemas.openxmlformats.org/officeDocument/2006/relationships/image" Target="../media/image40.jpe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9Vb32PL1PVU" TargetMode="External"/><Relationship Id="rId2" Type="http://schemas.openxmlformats.org/officeDocument/2006/relationships/slideLayout" Target="../slideLayouts/slideLayout19.xml"/><Relationship Id="rId1" Type="http://schemas.openxmlformats.org/officeDocument/2006/relationships/video" Target="https://www.youtube.com/v/9Vb32PL1PVU?hl=en_US&amp;version=3&amp;rel=0" TargetMode="Externa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UuajFbUNydo" TargetMode="External"/><Relationship Id="rId2" Type="http://schemas.openxmlformats.org/officeDocument/2006/relationships/slideLayout" Target="../slideLayouts/slideLayout19.xml"/><Relationship Id="rId1" Type="http://schemas.openxmlformats.org/officeDocument/2006/relationships/video" Target="https://www.youtube.com/v/UuajFbUNydo?hl=en_US&amp;version=3&amp;rel=0" TargetMode="External"/><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andouts/Measuring/Tire%20Pressure%20Monitoring%20and%20Inflation%20Maintenance&#8212;TMC%20I.R.%202010-2.pdf" TargetMode="External"/><Relationship Id="rId1" Type="http://schemas.openxmlformats.org/officeDocument/2006/relationships/slideLayout" Target="../slideLayouts/slideLayout19.xml"/><Relationship Id="rId6" Type="http://schemas.openxmlformats.org/officeDocument/2006/relationships/image" Target="../media/image20.jpeg"/><Relationship Id="rId5" Type="http://schemas.microsoft.com/office/2007/relationships/hdphoto" Target="../media/hdphoto3.wdp"/><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19.xml"/><Relationship Id="rId4" Type="http://schemas.openxmlformats.org/officeDocument/2006/relationships/image" Target="../media/image52.jpeg"/></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19.xml"/><Relationship Id="rId1" Type="http://schemas.openxmlformats.org/officeDocument/2006/relationships/vmlDrawing" Target="../drawings/vmlDrawing1.vml"/><Relationship Id="rId6" Type="http://schemas.openxmlformats.org/officeDocument/2006/relationships/image" Target="../media/image54.wmf"/><Relationship Id="rId5" Type="http://schemas.openxmlformats.org/officeDocument/2006/relationships/oleObject" Target="../embeddings/oleObject2.bin"/><Relationship Id="rId4" Type="http://schemas.openxmlformats.org/officeDocument/2006/relationships/image" Target="../media/image53.wmf"/></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image" Target="../media/image54.wmf"/><Relationship Id="rId2" Type="http://schemas.openxmlformats.org/officeDocument/2006/relationships/slideLayout" Target="../slideLayouts/slideLayout19.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53.wmf"/><Relationship Id="rId4" Type="http://schemas.openxmlformats.org/officeDocument/2006/relationships/oleObject" Target="../embeddings/oleObject4.bin"/></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19.xml"/><Relationship Id="rId1" Type="http://schemas.openxmlformats.org/officeDocument/2006/relationships/vmlDrawing" Target="../drawings/vmlDrawing3.vml"/><Relationship Id="rId6" Type="http://schemas.openxmlformats.org/officeDocument/2006/relationships/oleObject" Target="../embeddings/oleObject7.bin"/><Relationship Id="rId5" Type="http://schemas.openxmlformats.org/officeDocument/2006/relationships/image" Target="../media/image56.wmf"/><Relationship Id="rId4" Type="http://schemas.openxmlformats.org/officeDocument/2006/relationships/oleObject" Target="../embeddings/oleObject6.bin"/></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image" Target="../media/image58.wmf"/><Relationship Id="rId2" Type="http://schemas.openxmlformats.org/officeDocument/2006/relationships/slideLayout" Target="../slideLayouts/slideLayout19.xml"/><Relationship Id="rId1" Type="http://schemas.openxmlformats.org/officeDocument/2006/relationships/vmlDrawing" Target="../drawings/vmlDrawing4.vml"/><Relationship Id="rId6" Type="http://schemas.openxmlformats.org/officeDocument/2006/relationships/oleObject" Target="../embeddings/oleObject9.bin"/><Relationship Id="rId5" Type="http://schemas.openxmlformats.org/officeDocument/2006/relationships/image" Target="../media/image57.wmf"/><Relationship Id="rId4" Type="http://schemas.openxmlformats.org/officeDocument/2006/relationships/oleObject" Target="../embeddings/oleObject8.bin"/></Relationships>
</file>

<file path=ppt/slides/_rels/slide31.xml.rels><?xml version="1.0" encoding="UTF-8" standalone="yes"?>
<Relationships xmlns="http://schemas.openxmlformats.org/package/2006/relationships"><Relationship Id="rId8" Type="http://schemas.openxmlformats.org/officeDocument/2006/relationships/oleObject" Target="../embeddings/oleObject12.bin"/><Relationship Id="rId3" Type="http://schemas.openxmlformats.org/officeDocument/2006/relationships/image" Target="../media/image55.jpeg"/><Relationship Id="rId7" Type="http://schemas.openxmlformats.org/officeDocument/2006/relationships/image" Target="../media/image58.wmf"/><Relationship Id="rId2" Type="http://schemas.openxmlformats.org/officeDocument/2006/relationships/slideLayout" Target="../slideLayouts/slideLayout19.xml"/><Relationship Id="rId1" Type="http://schemas.openxmlformats.org/officeDocument/2006/relationships/vmlDrawing" Target="../drawings/vmlDrawing5.vml"/><Relationship Id="rId6" Type="http://schemas.openxmlformats.org/officeDocument/2006/relationships/oleObject" Target="../embeddings/oleObject11.bin"/><Relationship Id="rId5" Type="http://schemas.openxmlformats.org/officeDocument/2006/relationships/image" Target="../media/image57.wmf"/><Relationship Id="rId4" Type="http://schemas.openxmlformats.org/officeDocument/2006/relationships/oleObject" Target="../embeddings/oleObject10.bin"/><Relationship Id="rId9" Type="http://schemas.openxmlformats.org/officeDocument/2006/relationships/oleObject" Target="../embeddings/oleObject13.bin"/></Relationships>
</file>

<file path=ppt/slides/_rels/slide32.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oleObject" Target="../embeddings/oleObject14.bin"/><Relationship Id="rId7" Type="http://schemas.openxmlformats.org/officeDocument/2006/relationships/image" Target="../media/image59.png"/><Relationship Id="rId2" Type="http://schemas.openxmlformats.org/officeDocument/2006/relationships/slideLayout" Target="../slideLayouts/slideLayout19.xml"/><Relationship Id="rId1" Type="http://schemas.openxmlformats.org/officeDocument/2006/relationships/vmlDrawing" Target="../drawings/vmlDrawing6.vml"/><Relationship Id="rId6" Type="http://schemas.openxmlformats.org/officeDocument/2006/relationships/image" Target="../media/image57.wmf"/><Relationship Id="rId5" Type="http://schemas.openxmlformats.org/officeDocument/2006/relationships/oleObject" Target="../embeddings/oleObject15.bin"/><Relationship Id="rId4" Type="http://schemas.openxmlformats.org/officeDocument/2006/relationships/image" Target="../media/image58.wmf"/></Relationships>
</file>

<file path=ppt/slides/_rels/slide33.xml.rels><?xml version="1.0" encoding="UTF-8" standalone="yes"?>
<Relationships xmlns="http://schemas.openxmlformats.org/package/2006/relationships"><Relationship Id="rId8" Type="http://schemas.openxmlformats.org/officeDocument/2006/relationships/image" Target="../media/image58.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19.xml"/><Relationship Id="rId1" Type="http://schemas.openxmlformats.org/officeDocument/2006/relationships/vmlDrawing" Target="../drawings/vmlDrawing7.vml"/><Relationship Id="rId6" Type="http://schemas.openxmlformats.org/officeDocument/2006/relationships/oleObject" Target="../embeddings/oleObject17.bin"/><Relationship Id="rId5" Type="http://schemas.openxmlformats.org/officeDocument/2006/relationships/image" Target="../media/image55.jpeg"/><Relationship Id="rId4" Type="http://schemas.openxmlformats.org/officeDocument/2006/relationships/image" Target="../media/image57.wmf"/></Relationships>
</file>

<file path=ppt/slides/_rels/slide34.xml.rels><?xml version="1.0" encoding="UTF-8" standalone="yes"?>
<Relationships xmlns="http://schemas.openxmlformats.org/package/2006/relationships"><Relationship Id="rId8" Type="http://schemas.openxmlformats.org/officeDocument/2006/relationships/image" Target="../media/image61.jpeg"/><Relationship Id="rId3" Type="http://schemas.openxmlformats.org/officeDocument/2006/relationships/image" Target="../media/image55.jpeg"/><Relationship Id="rId7" Type="http://schemas.openxmlformats.org/officeDocument/2006/relationships/image" Target="../media/image60.wmf"/><Relationship Id="rId2" Type="http://schemas.openxmlformats.org/officeDocument/2006/relationships/slideLayout" Target="../slideLayouts/slideLayout19.xml"/><Relationship Id="rId1" Type="http://schemas.openxmlformats.org/officeDocument/2006/relationships/vmlDrawing" Target="../drawings/vmlDrawing8.vml"/><Relationship Id="rId6" Type="http://schemas.openxmlformats.org/officeDocument/2006/relationships/oleObject" Target="../embeddings/oleObject20.bin"/><Relationship Id="rId5" Type="http://schemas.openxmlformats.org/officeDocument/2006/relationships/image" Target="../media/image57.wmf"/><Relationship Id="rId4" Type="http://schemas.openxmlformats.org/officeDocument/2006/relationships/oleObject" Target="../embeddings/oleObject19.bin"/><Relationship Id="rId9" Type="http://schemas.openxmlformats.org/officeDocument/2006/relationships/image" Target="../media/image62.png"/></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hyperlink" Target="http://www.tirerack.com/tires/tiretech/techpage.jsp?techid=51&amp;affiliate=HM5&amp;s_kwcid=AL!3756!3!55250840053!b!!g!!_cat:tires&amp;ef_id=Uh9eBwAABE7BgrXN:20140720212917:s" TargetMode="Externa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pn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2" Type="http://schemas.openxmlformats.org/officeDocument/2006/relationships/hyperlink" Target="http://www.asknumbers.com/YardsToMetersConversion.aspx" TargetMode="External"/><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6.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3" Type="http://schemas.openxmlformats.org/officeDocument/2006/relationships/hyperlink" Target="Handouts/Measuring/Measuring%20II/convert_inches_to_centimeters_whole_ANSWER.pdf" TargetMode="External"/><Relationship Id="rId2" Type="http://schemas.openxmlformats.org/officeDocument/2006/relationships/hyperlink" Target="Handouts/Measuring/Measuring%20II/convert_inches_to_centimeters_whole.pdf" TargetMode="External"/><Relationship Id="rId1" Type="http://schemas.openxmlformats.org/officeDocument/2006/relationships/slideLayout" Target="../slideLayouts/slideLayout1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9.xml"/><Relationship Id="rId1" Type="http://schemas.openxmlformats.org/officeDocument/2006/relationships/vmlDrawing" Target="../drawings/vmlDrawing9.vml"/><Relationship Id="rId6" Type="http://schemas.openxmlformats.org/officeDocument/2006/relationships/image" Target="../media/image70.wmf"/><Relationship Id="rId5" Type="http://schemas.openxmlformats.org/officeDocument/2006/relationships/oleObject" Target="../embeddings/oleObject22.bin"/><Relationship Id="rId4" Type="http://schemas.openxmlformats.org/officeDocument/2006/relationships/image" Target="../media/image69.wmf"/></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19.xml"/><Relationship Id="rId1" Type="http://schemas.openxmlformats.org/officeDocument/2006/relationships/vmlDrawing" Target="../drawings/vmlDrawing10.vml"/><Relationship Id="rId4" Type="http://schemas.openxmlformats.org/officeDocument/2006/relationships/image" Target="../media/image71.wmf"/></Relationships>
</file>

<file path=ppt/slides/_rels/slide51.xml.rels><?xml version="1.0" encoding="UTF-8" standalone="yes"?>
<Relationships xmlns="http://schemas.openxmlformats.org/package/2006/relationships"><Relationship Id="rId3" Type="http://schemas.openxmlformats.org/officeDocument/2006/relationships/hyperlink" Target="http://www.sophia.org/tutorials/converting-between-inches-and-centimeters--2" TargetMode="External"/><Relationship Id="rId2" Type="http://schemas.openxmlformats.org/officeDocument/2006/relationships/slideLayout" Target="../slideLayouts/slideLayout19.xml"/><Relationship Id="rId1" Type="http://schemas.openxmlformats.org/officeDocument/2006/relationships/vmlDrawing" Target="../drawings/vmlDrawing11.vml"/><Relationship Id="rId6" Type="http://schemas.openxmlformats.org/officeDocument/2006/relationships/image" Target="../media/image71.wmf"/><Relationship Id="rId5" Type="http://schemas.openxmlformats.org/officeDocument/2006/relationships/oleObject" Target="../embeddings/oleObject24.bin"/><Relationship Id="rId4" Type="http://schemas.openxmlformats.org/officeDocument/2006/relationships/hyperlink" Target="http://www.webmath.com/_answer.php"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7" Type="http://schemas.openxmlformats.org/officeDocument/2006/relationships/image" Target="../media/image60.wmf"/><Relationship Id="rId2" Type="http://schemas.openxmlformats.org/officeDocument/2006/relationships/slideLayout" Target="../slideLayouts/slideLayout19.xml"/><Relationship Id="rId1" Type="http://schemas.openxmlformats.org/officeDocument/2006/relationships/vmlDrawing" Target="../drawings/vmlDrawing12.vml"/><Relationship Id="rId6" Type="http://schemas.openxmlformats.org/officeDocument/2006/relationships/oleObject" Target="../embeddings/oleObject26.bin"/><Relationship Id="rId5" Type="http://schemas.openxmlformats.org/officeDocument/2006/relationships/image" Target="../media/image57.wmf"/><Relationship Id="rId4" Type="http://schemas.openxmlformats.org/officeDocument/2006/relationships/oleObject" Target="../embeddings/oleObject25.bin"/></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5.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19.xml"/></Relationships>
</file>

<file path=ppt/slides/_rels/slide5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19.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19.xml"/></Relationships>
</file>

<file path=ppt/slides/_rels/slide6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0.png"/><Relationship Id="rId1" Type="http://schemas.openxmlformats.org/officeDocument/2006/relationships/slideLayout" Target="../slideLayouts/slideLayout19.xml"/><Relationship Id="rId5" Type="http://schemas.openxmlformats.org/officeDocument/2006/relationships/image" Target="../media/image61.jpeg"/><Relationship Id="rId4" Type="http://schemas.openxmlformats.org/officeDocument/2006/relationships/image" Target="../media/image36.jpeg"/></Relationships>
</file>

<file path=ppt/slides/_rels/slide61.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hyperlink" Target="http://truckingsolutions.wordpress.com/tire-wear/" TargetMode="External"/><Relationship Id="rId1" Type="http://schemas.openxmlformats.org/officeDocument/2006/relationships/slideLayout" Target="../slideLayouts/slideLayout19.xml"/><Relationship Id="rId4" Type="http://schemas.openxmlformats.org/officeDocument/2006/relationships/image" Target="../media/image52.jpeg"/></Relationships>
</file>

<file path=ppt/slides/_rels/slide62.xml.rels><?xml version="1.0" encoding="UTF-8" standalone="yes"?>
<Relationships xmlns="http://schemas.openxmlformats.org/package/2006/relationships"><Relationship Id="rId2" Type="http://schemas.openxmlformats.org/officeDocument/2006/relationships/image" Target="../media/image72.emf"/><Relationship Id="rId1" Type="http://schemas.openxmlformats.org/officeDocument/2006/relationships/slideLayout" Target="../slideLayouts/slideLayout19.xml"/></Relationships>
</file>

<file path=ppt/slides/_rels/slide6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hyperlink" Target="JQuizzes/Measurements_II/index.htm" TargetMode="Externa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6.png"/><Relationship Id="rId1" Type="http://schemas.openxmlformats.org/officeDocument/2006/relationships/slideLayout" Target="../slideLayouts/slideLayout18.xml"/><Relationship Id="rId6" Type="http://schemas.microsoft.com/office/2007/relationships/hdphoto" Target="../media/hdphoto5.wdp"/><Relationship Id="rId5" Type="http://schemas.openxmlformats.org/officeDocument/2006/relationships/image" Target="../media/image77.png"/><Relationship Id="rId4" Type="http://schemas.microsoft.com/office/2007/relationships/hdphoto" Target="../media/hdphoto2.wdp"/></Relationships>
</file>

<file path=ppt/slides/_rels/slide65.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hyperlink" Target="http://www.office.microsoft.com/" TargetMode="External"/><Relationship Id="rId2" Type="http://schemas.openxmlformats.org/officeDocument/2006/relationships/hyperlink" Target="http://www.clipart.com/" TargetMode="Externa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hyperlink" Target="http://www.ttnew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87347" y="5604810"/>
            <a:ext cx="8229518" cy="740649"/>
          </a:xfrm>
        </p:spPr>
        <p:txBody>
          <a:bodyPr/>
          <a:lstStyle/>
          <a:p>
            <a:pPr algn="ctr"/>
            <a:r>
              <a:rPr lang="en-US" dirty="0" smtClean="0">
                <a:solidFill>
                  <a:schemeClr val="tx1"/>
                </a:solidFill>
              </a:rPr>
              <a:t>Unit 5: Measuring pressure, treads, and other vehicle dimensions</a:t>
            </a:r>
            <a:endParaRPr lang="en-US" dirty="0">
              <a:solidFill>
                <a:schemeClr val="tx1"/>
              </a:solidFill>
            </a:endParaRP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5991" y="1829939"/>
            <a:ext cx="5378583" cy="3549864"/>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p:cNvSpPr txBox="1">
            <a:spLocks/>
          </p:cNvSpPr>
          <p:nvPr/>
        </p:nvSpPr>
        <p:spPr>
          <a:xfrm>
            <a:off x="424928" y="287781"/>
            <a:ext cx="8691937" cy="1369020"/>
          </a:xfrm>
          <a:prstGeom prst="rect">
            <a:avLst/>
          </a:prstGeom>
          <a:effectLst/>
        </p:spPr>
        <p:txBody>
          <a:bodyPr vert="horz" lIns="91440" tIns="45720" rIns="91440" bIns="45720" rtlCol="0" anchor="b">
            <a:noAutofit/>
          </a:bodyPr>
          <a:lstStyle>
            <a:lvl1pPr algn="l" defTabSz="457200" rtl="0" eaLnBrk="1" latinLnBrk="0" hangingPunct="1">
              <a:spcBef>
                <a:spcPct val="0"/>
              </a:spcBef>
              <a:buNone/>
              <a:defRPr sz="44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fontAlgn="auto">
              <a:spcAft>
                <a:spcPts val="0"/>
              </a:spcAft>
            </a:pPr>
            <a:r>
              <a:rPr lang="en-US" sz="4000" dirty="0" smtClean="0"/>
              <a:t>Measuring and related math for future Truckers - II</a:t>
            </a:r>
            <a:endParaRPr lang="en-US" sz="4000" dirty="0"/>
          </a:p>
        </p:txBody>
      </p:sp>
      <p:grpSp>
        <p:nvGrpSpPr>
          <p:cNvPr id="6" name="Group 5"/>
          <p:cNvGrpSpPr/>
          <p:nvPr/>
        </p:nvGrpSpPr>
        <p:grpSpPr>
          <a:xfrm>
            <a:off x="3848930" y="6199939"/>
            <a:ext cx="5454044" cy="393700"/>
            <a:chOff x="3453145" y="6199939"/>
            <a:chExt cx="5454044" cy="393700"/>
          </a:xfrm>
        </p:grpSpPr>
        <p:sp>
          <p:nvSpPr>
            <p:cNvPr id="8" name="TextBox 7"/>
            <p:cNvSpPr txBox="1"/>
            <p:nvPr/>
          </p:nvSpPr>
          <p:spPr>
            <a:xfrm>
              <a:off x="3453145" y="6289067"/>
              <a:ext cx="4336444" cy="215444"/>
            </a:xfrm>
            <a:prstGeom prst="rect">
              <a:avLst/>
            </a:prstGeom>
            <a:noFill/>
          </p:spPr>
          <p:txBody>
            <a:bodyPr wrap="none" rtlCol="0">
              <a:spAutoFit/>
            </a:bodyPr>
            <a:lstStyle/>
            <a:p>
              <a:r>
                <a:rPr lang="en-US" sz="800" dirty="0" smtClean="0">
                  <a:solidFill>
                    <a:schemeClr val="tx2"/>
                  </a:solidFill>
                  <a:latin typeface="+mn-lt"/>
                  <a:ea typeface="+mn-ea"/>
                  <a:cs typeface="+mn-cs"/>
                </a:rPr>
                <a:t>Created by Leecy Wise for Utah State University-Eastern Campus, Blanding, UT, 2014</a:t>
              </a:r>
              <a:endParaRPr lang="en-US" sz="800" dirty="0">
                <a:solidFill>
                  <a:schemeClr val="tx2"/>
                </a:solidFill>
                <a:latin typeface="+mn-lt"/>
                <a:ea typeface="+mn-ea"/>
                <a:cs typeface="+mn-cs"/>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89589" y="6199939"/>
              <a:ext cx="1117600" cy="393700"/>
            </a:xfrm>
            <a:prstGeom prst="rect">
              <a:avLst/>
            </a:prstGeom>
          </p:spPr>
        </p:pic>
      </p:gr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76716" y="93278"/>
            <a:ext cx="6701600" cy="6117992"/>
          </a:xfrm>
        </p:spPr>
        <p:txBody>
          <a:bodyPr>
            <a:normAutofit/>
          </a:bodyPr>
          <a:lstStyle/>
          <a:p>
            <a:pPr marL="0" indent="0">
              <a:buNone/>
            </a:pPr>
            <a:r>
              <a:rPr lang="en-US" sz="3200" dirty="0" smtClean="0"/>
              <a:t>Please use your mouse to click through each slide. That will allow animations and quizzes to play correctly. </a:t>
            </a:r>
          </a:p>
          <a:p>
            <a:pPr marL="0" indent="0">
              <a:buNone/>
            </a:pPr>
            <a:endParaRPr lang="en-US" sz="1600" dirty="0" smtClean="0"/>
          </a:p>
          <a:p>
            <a:pPr marL="0" indent="0">
              <a:buNone/>
            </a:pPr>
            <a:r>
              <a:rPr lang="en-US" sz="3200" dirty="0" smtClean="0"/>
              <a:t>Use the back arrow key on your keyboard or the back arrow icon at the bottom left part of each slide to move to previous slides.  </a:t>
            </a:r>
            <a:endParaRPr lang="en-US" sz="3200" dirty="0"/>
          </a:p>
        </p:txBody>
      </p:sp>
      <p:pic>
        <p:nvPicPr>
          <p:cNvPr id="1026" name="Picture 2" descr="http://downloads.clipart.com/19849903.png?t=1407690957&amp;h=50f9cf85599445aef3bd70511740de95&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0990" y="437660"/>
            <a:ext cx="1790058" cy="1138477"/>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6463212" y="2785940"/>
            <a:ext cx="3137988" cy="1898483"/>
            <a:chOff x="6463212" y="2785940"/>
            <a:chExt cx="3137988" cy="1898483"/>
          </a:xfrm>
        </p:grpSpPr>
        <p:pic>
          <p:nvPicPr>
            <p:cNvPr id="1028" name="Picture 4" descr="http://images.clipart.com/thb/thb3/stock_01F/office_2/719522.thb.jpg?c08a7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3212" y="2785940"/>
              <a:ext cx="3137988" cy="1898483"/>
            </a:xfrm>
            <a:prstGeom prst="rect">
              <a:avLst/>
            </a:prstGeom>
            <a:noFill/>
            <a:extLst>
              <a:ext uri="{909E8E84-426E-40DD-AFC4-6F175D3DCCD1}">
                <a14:hiddenFill xmlns:a14="http://schemas.microsoft.com/office/drawing/2010/main">
                  <a:solidFill>
                    <a:srgbClr val="FFFFFF"/>
                  </a:solidFill>
                </a14:hiddenFill>
              </a:ext>
            </a:extLst>
          </p:spPr>
        </p:pic>
        <p:sp>
          <p:nvSpPr>
            <p:cNvPr id="7" name="Right Arrow 6"/>
            <p:cNvSpPr/>
            <p:nvPr/>
          </p:nvSpPr>
          <p:spPr>
            <a:xfrm rot="15357972">
              <a:off x="8329187" y="4064258"/>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ight Arrow 7"/>
          <p:cNvSpPr/>
          <p:nvPr/>
        </p:nvSpPr>
        <p:spPr>
          <a:xfrm rot="5400000">
            <a:off x="-54163" y="6289476"/>
            <a:ext cx="348916" cy="1925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276716" y="5795771"/>
            <a:ext cx="1720526" cy="830997"/>
          </a:xfrm>
          <a:prstGeom prst="rect">
            <a:avLst/>
          </a:prstGeom>
          <a:noFill/>
        </p:spPr>
        <p:txBody>
          <a:bodyPr wrap="square" rtlCol="0">
            <a:spAutoFit/>
          </a:bodyPr>
          <a:lstStyle/>
          <a:p>
            <a:r>
              <a:rPr lang="en-US" sz="1600" dirty="0" smtClean="0">
                <a:solidFill>
                  <a:schemeClr val="tx2"/>
                </a:solidFill>
                <a:latin typeface="+mn-lt"/>
                <a:ea typeface="+mn-ea"/>
                <a:cs typeface="+mn-cs"/>
              </a:rPr>
              <a:t>Move your cursor  here to use back arrow</a:t>
            </a:r>
            <a:endParaRPr lang="en-US" sz="1600" dirty="0">
              <a:solidFill>
                <a:schemeClr val="tx2"/>
              </a:solidFill>
              <a:latin typeface="+mn-lt"/>
              <a:ea typeface="+mn-ea"/>
              <a:cs typeface="+mn-cs"/>
            </a:endParaRPr>
          </a:p>
        </p:txBody>
      </p:sp>
    </p:spTree>
    <p:extLst>
      <p:ext uri="{BB962C8B-B14F-4D97-AF65-F5344CB8AC3E}">
        <p14:creationId xmlns:p14="http://schemas.microsoft.com/office/powerpoint/2010/main" val="7851630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Road humor</a:t>
            </a:r>
            <a:endParaRPr lang="en-US" dirty="0"/>
          </a:p>
        </p:txBody>
      </p:sp>
      <p:sp>
        <p:nvSpPr>
          <p:cNvPr id="5" name="Content Placeholder 4"/>
          <p:cNvSpPr>
            <a:spLocks noGrp="1"/>
          </p:cNvSpPr>
          <p:nvPr>
            <p:ph idx="1"/>
          </p:nvPr>
        </p:nvSpPr>
        <p:spPr>
          <a:xfrm>
            <a:off x="905859" y="1210523"/>
            <a:ext cx="7789482" cy="3915611"/>
          </a:xfrm>
        </p:spPr>
        <p:txBody>
          <a:bodyPr>
            <a:normAutofit/>
          </a:bodyPr>
          <a:lstStyle/>
          <a:p>
            <a:pPr marL="0" indent="0" algn="ctr">
              <a:buNone/>
            </a:pPr>
            <a:r>
              <a:rPr lang="en-US" dirty="0" smtClean="0"/>
              <a:t>When you are laughing, you are learning, so laugh, laugh, laugh!</a:t>
            </a:r>
          </a:p>
          <a:p>
            <a:pPr marL="0" indent="0">
              <a:buNone/>
            </a:pPr>
            <a:endParaRPr lang="en-US" dirty="0">
              <a:solidFill>
                <a:srgbClr val="FFFF00"/>
              </a:solidFill>
            </a:endParaRPr>
          </a:p>
          <a:p>
            <a:endParaRPr lang="en-US" dirty="0"/>
          </a:p>
        </p:txBody>
      </p:sp>
      <p:pic>
        <p:nvPicPr>
          <p:cNvPr id="2050" name="Picture 2" descr="http://images.clipart.com/thw/thw11/CL/5344_2005010018/000803_1075_74/22438515.thb.jpg?000803_1075_7495_v__v"/>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l="13408" t="16736" r="13640" b="13320"/>
          <a:stretch/>
        </p:blipFill>
        <p:spPr bwMode="auto">
          <a:xfrm>
            <a:off x="6297930" y="467786"/>
            <a:ext cx="525780" cy="555747"/>
          </a:xfrm>
          <a:prstGeom prst="ellipse">
            <a:avLst/>
          </a:prstGeom>
          <a:noFill/>
          <a:extLst>
            <a:ext uri="{909E8E84-426E-40DD-AFC4-6F175D3DCCD1}">
              <a14:hiddenFill xmlns:a14="http://schemas.microsoft.com/office/drawing/2010/main">
                <a:solidFill>
                  <a:srgbClr val="FFFFFF"/>
                </a:solidFill>
              </a14:hiddenFill>
            </a:ext>
          </a:extLst>
        </p:spPr>
      </p:pic>
      <p:pic>
        <p:nvPicPr>
          <p:cNvPr id="33794" name="Picture 2" descr="http://www.ttnews.com/images/cartoonimg/cartoon-14-03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2375" y="1919303"/>
            <a:ext cx="4953000" cy="42576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2665199" y="6231310"/>
            <a:ext cx="4607352" cy="400110"/>
          </a:xfrm>
          <a:prstGeom prst="rect">
            <a:avLst/>
          </a:prstGeom>
          <a:noFill/>
        </p:spPr>
        <p:txBody>
          <a:bodyPr wrap="none" rtlCol="0">
            <a:spAutoFit/>
          </a:bodyPr>
          <a:lstStyle/>
          <a:p>
            <a:pPr algn="ctr"/>
            <a:r>
              <a:rPr lang="en-US" sz="1000" dirty="0" smtClean="0">
                <a:solidFill>
                  <a:schemeClr val="tx2"/>
                </a:solidFill>
                <a:latin typeface="+mn-lt"/>
                <a:ea typeface="+mn-ea"/>
                <a:cs typeface="+mn-cs"/>
              </a:rPr>
              <a:t>Transport Topics: </a:t>
            </a:r>
            <a:r>
              <a:rPr lang="en-US" sz="1000" dirty="0"/>
              <a:t>The Newspaper of Trucking and Freight </a:t>
            </a:r>
            <a:r>
              <a:rPr lang="en-US" sz="1000" dirty="0" smtClean="0"/>
              <a:t>Transportation</a:t>
            </a:r>
          </a:p>
          <a:p>
            <a:pPr algn="ctr"/>
            <a:r>
              <a:rPr lang="en-US" sz="1000" dirty="0">
                <a:solidFill>
                  <a:schemeClr val="tx2"/>
                </a:solidFill>
                <a:latin typeface="+mn-lt"/>
                <a:ea typeface="+mn-ea"/>
                <a:cs typeface="+mn-cs"/>
                <a:hlinkClick r:id="rId5"/>
              </a:rPr>
              <a:t>http://</a:t>
            </a:r>
            <a:r>
              <a:rPr lang="en-US" sz="1000" dirty="0" smtClean="0">
                <a:solidFill>
                  <a:schemeClr val="tx2"/>
                </a:solidFill>
                <a:latin typeface="+mn-lt"/>
                <a:ea typeface="+mn-ea"/>
                <a:cs typeface="+mn-cs"/>
                <a:hlinkClick r:id="rId5"/>
              </a:rPr>
              <a:t>www.ttnews.com/articles/cartoontemplate.aspx?Cartoonid=274</a:t>
            </a:r>
            <a:r>
              <a:rPr lang="en-US" sz="1000" dirty="0" smtClean="0">
                <a:solidFill>
                  <a:schemeClr val="tx2"/>
                </a:solidFill>
                <a:latin typeface="+mn-lt"/>
                <a:ea typeface="+mn-ea"/>
                <a:cs typeface="+mn-cs"/>
              </a:rPr>
              <a:t> </a:t>
            </a:r>
          </a:p>
        </p:txBody>
      </p:sp>
    </p:spTree>
    <p:extLst>
      <p:ext uri="{BB962C8B-B14F-4D97-AF65-F5344CB8AC3E}">
        <p14:creationId xmlns:p14="http://schemas.microsoft.com/office/powerpoint/2010/main" val="36918287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Why do truckers need math?</a:t>
            </a:r>
            <a:endParaRPr lang="en-US" dirty="0"/>
          </a:p>
        </p:txBody>
      </p:sp>
      <p:sp>
        <p:nvSpPr>
          <p:cNvPr id="5" name="Content Placeholder 4"/>
          <p:cNvSpPr>
            <a:spLocks noGrp="1"/>
          </p:cNvSpPr>
          <p:nvPr>
            <p:ph idx="1"/>
          </p:nvPr>
        </p:nvSpPr>
        <p:spPr>
          <a:xfrm>
            <a:off x="508698" y="1240652"/>
            <a:ext cx="8501738" cy="4273193"/>
          </a:xfrm>
        </p:spPr>
        <p:txBody>
          <a:bodyPr/>
          <a:lstStyle/>
          <a:p>
            <a:pPr marL="0" indent="0">
              <a:buNone/>
            </a:pPr>
            <a:r>
              <a:rPr lang="en-US" dirty="0" smtClean="0">
                <a:solidFill>
                  <a:schemeClr val="tx1"/>
                </a:solidFill>
              </a:rPr>
              <a:t>If you drive your own car or pick-up, you might want to use math in different ways. You might want to know what kind of mileage you are getting, or the number of miles you need to travel, or the amount of time it will take to get from one place to another, or how safe you are on the road. You might even want to keep track of your expenses and create a budget for maintaining your vehicle.</a:t>
            </a:r>
            <a:endParaRPr lang="en-US" dirty="0">
              <a:solidFill>
                <a:schemeClr val="tx1"/>
              </a:solidFill>
            </a:endParaRPr>
          </a:p>
        </p:txBody>
      </p:sp>
      <p:pic>
        <p:nvPicPr>
          <p:cNvPr id="8" name="Picture 7" descr="http://downloads.clipart.com/21911425.png?t=1399311916&amp;h=c0445285c094a3bf00dc32db3fb06672&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47769" flipH="1">
            <a:off x="1713590" y="5150915"/>
            <a:ext cx="3170646" cy="101939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downloads.clipart.com/20091701.png?t=1401459393&amp;h=48802c7fefeb1e045deb8603f8aea1b1&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104270" flipH="1">
            <a:off x="585334" y="3458237"/>
            <a:ext cx="3093720" cy="144646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auling vehicles,industry,semi trucks,transportation"/>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005766" y="3255263"/>
            <a:ext cx="3126297" cy="3126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61717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images.clipart.com/thb/thb9/PHDC/20080701/PBJ/2/71992798.thb.jpg?100173705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130" y="4200048"/>
            <a:ext cx="2566895" cy="1701487"/>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2963033" y="171441"/>
            <a:ext cx="6191523" cy="4720598"/>
          </a:xfrm>
        </p:spPr>
        <p:txBody>
          <a:bodyPr>
            <a:normAutofit/>
          </a:bodyPr>
          <a:lstStyle/>
          <a:p>
            <a:pPr marL="0" indent="0">
              <a:buNone/>
            </a:pPr>
            <a:r>
              <a:rPr lang="en-US" dirty="0" smtClean="0"/>
              <a:t>A commercial trucker does not have those options. A commercial trucker </a:t>
            </a:r>
            <a:r>
              <a:rPr lang="en-US" b="1" dirty="0" smtClean="0"/>
              <a:t>must</a:t>
            </a:r>
            <a:r>
              <a:rPr lang="en-US" dirty="0" smtClean="0"/>
              <a:t> use math for those reasons and many others. </a:t>
            </a:r>
          </a:p>
          <a:p>
            <a:pPr marL="0" indent="0">
              <a:buNone/>
            </a:pPr>
            <a:r>
              <a:rPr lang="en-US" dirty="0" smtClean="0"/>
              <a:t>Truckers must be able to handle financial transactions, complete log reports, measure loads, determine road characteristics, convert measurements, apply formulas, and much, much more. They must also be able to solve problems both on the job and on exams. </a:t>
            </a:r>
          </a:p>
          <a:p>
            <a:pPr marL="0" indent="0">
              <a:buNone/>
            </a:pPr>
            <a:r>
              <a:rPr lang="en-US" dirty="0" smtClean="0"/>
              <a:t>To commercial truckers, math is a critical skill. It can be just as important sometimes as being able to drive in challenging weather. </a:t>
            </a:r>
            <a:endParaRPr lang="en-US" dirty="0"/>
          </a:p>
        </p:txBody>
      </p:sp>
      <p:pic>
        <p:nvPicPr>
          <p:cNvPr id="4104" name="Picture 8" descr="http://images.clipart.com/thw/thw11/CL/5344_2005010018/000803_1090_88/21474587.thb.jpg?000803_1090_8844_v__v"/>
          <p:cNvPicPr>
            <a:picLocks noChangeAspect="1" noChangeArrowheads="1"/>
          </p:cNvPicPr>
          <p:nvPr/>
        </p:nvPicPr>
        <p:blipFill rotWithShape="1">
          <a:blip r:embed="rId3">
            <a:extLst>
              <a:ext uri="{28A0092B-C50C-407E-A947-70E740481C1C}">
                <a14:useLocalDpi xmlns:a14="http://schemas.microsoft.com/office/drawing/2010/main" val="0"/>
              </a:ext>
            </a:extLst>
          </a:blip>
          <a:srcRect l="7543" t="8586" r="6057" b="11414"/>
          <a:stretch/>
        </p:blipFill>
        <p:spPr bwMode="auto">
          <a:xfrm>
            <a:off x="181976" y="1253833"/>
            <a:ext cx="2460485"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File:WeighBridge55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1188" y="4659972"/>
            <a:ext cx="2473504" cy="1855128"/>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http://images.clipart.com/thb/thb9/PHDC/20080812/PBJ/7/80837684.thb.jpg?1001741217"/>
          <p:cNvPicPr>
            <a:picLocks noChangeAspect="1" noChangeArrowheads="1"/>
          </p:cNvPicPr>
          <p:nvPr/>
        </p:nvPicPr>
        <p:blipFill rotWithShape="1">
          <a:blip r:embed="rId5">
            <a:extLst>
              <a:ext uri="{28A0092B-C50C-407E-A947-70E740481C1C}">
                <a14:useLocalDpi xmlns:a14="http://schemas.microsoft.com/office/drawing/2010/main" val="0"/>
              </a:ext>
            </a:extLst>
          </a:blip>
          <a:srcRect t="1" r="12963" b="1059"/>
          <a:stretch/>
        </p:blipFill>
        <p:spPr bwMode="auto">
          <a:xfrm>
            <a:off x="6754255" y="4200048"/>
            <a:ext cx="2400301" cy="18086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902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963033" y="539225"/>
            <a:ext cx="6191523" cy="3113917"/>
          </a:xfrm>
        </p:spPr>
        <p:txBody>
          <a:bodyPr>
            <a:normAutofit lnSpcReduction="10000"/>
          </a:bodyPr>
          <a:lstStyle/>
          <a:p>
            <a:pPr marL="0" indent="0">
              <a:buNone/>
            </a:pPr>
            <a:r>
              <a:rPr lang="en-US" dirty="0" smtClean="0"/>
              <a:t>Heavy equipment operators also need to know the math that relates to their environments. </a:t>
            </a:r>
          </a:p>
          <a:p>
            <a:pPr marL="0" indent="0">
              <a:buNone/>
            </a:pPr>
            <a:r>
              <a:rPr lang="en-US" dirty="0" smtClean="0"/>
              <a:t>Other units in this series, Angles and Gradients, work with measuring angles related to pitch or inclination. Knowing how to measure the degree of pitch on the road or on heavy equipment can avoid tragic accidents from happening on work sites. Be sure to cover that unit so that you can be sure that you and others are safe in a dangerous environment.</a:t>
            </a:r>
            <a:endParaRPr lang="en-US" dirty="0"/>
          </a:p>
        </p:txBody>
      </p:sp>
      <p:pic>
        <p:nvPicPr>
          <p:cNvPr id="4106" name="Picture 10" descr="File:WeighBridge5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9656" y="4659972"/>
            <a:ext cx="2473504" cy="1855128"/>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ttp://images.clipart.com/thb/thb14/PH/000802_c061/34708306.thb.jpg?000802_c063_0057_clh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647" y="539225"/>
            <a:ext cx="1692945" cy="2532182"/>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ttp://images.clipart.com/thb/thb9/PH/10016/63551099.thb.jpg?100165367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05684">
            <a:off x="6850155" y="4070789"/>
            <a:ext cx="2347431" cy="1562719"/>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http://images.clipart.com/thb/thb9/PHDC/20080915/PBJ/1/82420416.thb.jpg?10017426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041105">
            <a:off x="546676" y="4101485"/>
            <a:ext cx="2416355" cy="1601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9447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314322" y="541469"/>
            <a:ext cx="8844917" cy="5927462"/>
          </a:xfrm>
        </p:spPr>
        <p:txBody>
          <a:bodyPr>
            <a:normAutofit/>
          </a:bodyPr>
          <a:lstStyle/>
          <a:p>
            <a:pPr marL="0" indent="0">
              <a:buNone/>
            </a:pPr>
            <a:r>
              <a:rPr lang="en-US" sz="2400" dirty="0" smtClean="0"/>
              <a:t>This unit will work with you to develop the following skills:</a:t>
            </a:r>
          </a:p>
          <a:p>
            <a:pPr marL="457200" indent="-457200">
              <a:buFont typeface="+mj-lt"/>
              <a:buAutoNum type="arabicPeriod"/>
            </a:pPr>
            <a:r>
              <a:rPr lang="en-US" sz="2400" dirty="0" smtClean="0"/>
              <a:t>Maintaining healthy tire performance: pressure and treads.</a:t>
            </a:r>
          </a:p>
          <a:p>
            <a:pPr marL="457200" indent="-457200">
              <a:buFont typeface="+mj-lt"/>
              <a:buAutoNum type="arabicPeriod"/>
            </a:pPr>
            <a:r>
              <a:rPr lang="en-US" sz="2400" dirty="0" smtClean="0"/>
              <a:t>Maintaining correct pressure in brake systems.</a:t>
            </a:r>
          </a:p>
          <a:p>
            <a:pPr marL="457200" indent="-457200">
              <a:buFont typeface="+mj-lt"/>
              <a:buAutoNum type="arabicPeriod"/>
            </a:pPr>
            <a:r>
              <a:rPr lang="en-US" sz="2400" dirty="0" smtClean="0"/>
              <a:t>Maintaining correct oil pressure.</a:t>
            </a:r>
          </a:p>
          <a:p>
            <a:pPr marL="457200" indent="-457200">
              <a:buFont typeface="+mj-lt"/>
              <a:buAutoNum type="arabicPeriod"/>
            </a:pPr>
            <a:r>
              <a:rPr lang="en-US" sz="2400" dirty="0" smtClean="0"/>
              <a:t>Math: Converting English measurements into the metric system; Measuring circumference and diameter</a:t>
            </a:r>
          </a:p>
          <a:p>
            <a:pPr marL="457200" indent="-457200">
              <a:buFont typeface="+mj-lt"/>
              <a:buAutoNum type="arabicPeriod"/>
            </a:pPr>
            <a:endParaRPr lang="en-US" sz="2400" dirty="0" smtClean="0"/>
          </a:p>
        </p:txBody>
      </p:sp>
      <p:grpSp>
        <p:nvGrpSpPr>
          <p:cNvPr id="6" name="Group 5"/>
          <p:cNvGrpSpPr/>
          <p:nvPr/>
        </p:nvGrpSpPr>
        <p:grpSpPr>
          <a:xfrm rot="20363930">
            <a:off x="407405" y="4328502"/>
            <a:ext cx="1667865" cy="1727364"/>
            <a:chOff x="4439858" y="4532759"/>
            <a:chExt cx="1243735" cy="1348881"/>
          </a:xfrm>
        </p:grpSpPr>
        <p:pic>
          <p:nvPicPr>
            <p:cNvPr id="17424" name="Picture 16" descr="http://images.clipart.com/thb/thb1/CL/megapack/acesries/1659780.thb.jpg?whe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0" y="4532759"/>
              <a:ext cx="921093" cy="1348881"/>
            </a:xfrm>
            <a:prstGeom prst="rect">
              <a:avLst/>
            </a:prstGeom>
            <a:noFill/>
            <a:extLst>
              <a:ext uri="{909E8E84-426E-40DD-AFC4-6F175D3DCCD1}">
                <a14:hiddenFill xmlns:a14="http://schemas.microsoft.com/office/drawing/2010/main">
                  <a:solidFill>
                    <a:srgbClr val="FFFFFF"/>
                  </a:solidFill>
                </a14:hiddenFill>
              </a:ext>
            </a:extLst>
          </p:spPr>
        </p:pic>
        <p:pic>
          <p:nvPicPr>
            <p:cNvPr id="17422" name="Picture 14" descr="http://images.clipart.com/thb/thb9/PH/zc0658_20030402/021125_0005a/8024115.thb.jpg?021125_0005_01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9858" y="4868778"/>
              <a:ext cx="645284" cy="643440"/>
            </a:xfrm>
            <a:prstGeom prst="rect">
              <a:avLst/>
            </a:prstGeom>
            <a:noFill/>
            <a:extLst>
              <a:ext uri="{909E8E84-426E-40DD-AFC4-6F175D3DCCD1}">
                <a14:hiddenFill xmlns:a14="http://schemas.microsoft.com/office/drawing/2010/main">
                  <a:solidFill>
                    <a:srgbClr val="FFFFFF"/>
                  </a:solidFill>
                </a14:hiddenFill>
              </a:ext>
            </a:extLst>
          </p:spPr>
        </p:pic>
      </p:grpSp>
      <p:pic>
        <p:nvPicPr>
          <p:cNvPr id="17426" name="Picture 18" descr="http://downloads.clipart.com/22278208.png?t=1403192506&amp;h=71876d553f7d9332c371472bfbc91fa8&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0730" y="3972021"/>
            <a:ext cx="1302592" cy="1411870"/>
          </a:xfrm>
          <a:prstGeom prst="rect">
            <a:avLst/>
          </a:prstGeom>
          <a:noFill/>
          <a:extLst>
            <a:ext uri="{909E8E84-426E-40DD-AFC4-6F175D3DCCD1}">
              <a14:hiddenFill xmlns:a14="http://schemas.microsoft.com/office/drawing/2010/main">
                <a:solidFill>
                  <a:srgbClr val="FFFFFF"/>
                </a:solidFill>
              </a14:hiddenFill>
            </a:ext>
          </a:extLst>
        </p:spPr>
      </p:pic>
      <p:pic>
        <p:nvPicPr>
          <p:cNvPr id="17428" name="Picture 20" descr="http://images.clipart.com/thb/thb8/PH/px5323_20030813_40/px5323_20030813_40_04/9988346.thb.jpg?5323_030813_7474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16777">
            <a:off x="7302050" y="4430704"/>
            <a:ext cx="1743184" cy="116046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ttp://upload.wikimedia.org/wikipedia/commons/thumb/f/fc/Air_disc_brake.jpg/250px-Air_disc_brak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71105">
            <a:off x="3702176" y="4695156"/>
            <a:ext cx="1777143" cy="133641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rotWithShape="1">
          <a:blip r:embed="rId7"/>
          <a:srcRect l="17205" t="4650" r="16955" b="38764"/>
          <a:stretch/>
        </p:blipFill>
        <p:spPr>
          <a:xfrm>
            <a:off x="5847782" y="4150251"/>
            <a:ext cx="1234209" cy="1213112"/>
          </a:xfrm>
          <a:prstGeom prst="rect">
            <a:avLst/>
          </a:prstGeom>
        </p:spPr>
      </p:pic>
    </p:spTree>
    <p:extLst>
      <p:ext uri="{BB962C8B-B14F-4D97-AF65-F5344CB8AC3E}">
        <p14:creationId xmlns:p14="http://schemas.microsoft.com/office/powerpoint/2010/main" val="22502184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p:cNvSpPr txBox="1">
            <a:spLocks/>
          </p:cNvSpPr>
          <p:nvPr/>
        </p:nvSpPr>
        <p:spPr>
          <a:xfrm>
            <a:off x="342272" y="559330"/>
            <a:ext cx="8611856" cy="6146270"/>
          </a:xfrm>
          <a:prstGeom prst="rect">
            <a:avLst/>
          </a:prstGeom>
        </p:spPr>
        <p:txBody>
          <a:bodyPr vert="horz" lIns="91440" tIns="45720" rIns="91440" bIns="45720" rtlCol="0" anchor="t">
            <a:normAutofit lnSpcReduction="10000"/>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algn="ctr" fontAlgn="auto">
              <a:buNone/>
            </a:pPr>
            <a:r>
              <a:rPr lang="en-US" sz="3200" dirty="0" smtClean="0">
                <a:solidFill>
                  <a:srgbClr val="7ABEB3"/>
                </a:solidFill>
              </a:rPr>
              <a:t>I. </a:t>
            </a:r>
            <a:r>
              <a:rPr lang="en-US" sz="3200" cap="all" dirty="0" smtClean="0">
                <a:solidFill>
                  <a:srgbClr val="7ABEB3"/>
                </a:solidFill>
              </a:rPr>
              <a:t>Handling pressure systems</a:t>
            </a:r>
            <a:endParaRPr lang="en-US" sz="3200" dirty="0" smtClean="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None/>
            </a:pPr>
            <a:endParaRPr lang="en-US" sz="3200" dirty="0"/>
          </a:p>
          <a:p>
            <a:pPr marL="0" indent="0" algn="ctr" fontAlgn="auto">
              <a:buFont typeface="Wingdings 3" panose="05040102010807070707" pitchFamily="18" charset="2"/>
              <a:buNone/>
            </a:pPr>
            <a:endParaRPr lang="en-US" sz="3200" dirty="0" smtClean="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smtClean="0">
              <a:solidFill>
                <a:srgbClr val="7ABEB3"/>
              </a:solidFill>
            </a:endParaRPr>
          </a:p>
          <a:p>
            <a:pPr marL="0" indent="0" algn="ctr" fontAlgn="auto">
              <a:buFont typeface="Wingdings 3" panose="05040102010807070707" pitchFamily="18" charset="2"/>
              <a:buNone/>
            </a:pPr>
            <a:endParaRPr lang="en-US" sz="3200" dirty="0" smtClean="0">
              <a:solidFill>
                <a:srgbClr val="7ABEB3"/>
              </a:solidFill>
            </a:endParaRPr>
          </a:p>
          <a:p>
            <a:pPr marL="0" indent="0" algn="ctr" fontAlgn="auto">
              <a:buFont typeface="Wingdings 3" panose="05040102010807070707" pitchFamily="18" charset="2"/>
              <a:buNone/>
            </a:pPr>
            <a:endParaRPr lang="en-US" sz="3200" dirty="0">
              <a:solidFill>
                <a:srgbClr val="7ABEB3"/>
              </a:solidFill>
            </a:endParaRPr>
          </a:p>
          <a:p>
            <a:pPr marL="0" indent="0" algn="ctr" fontAlgn="auto">
              <a:buFont typeface="Wingdings 3" panose="05040102010807070707" pitchFamily="18" charset="2"/>
              <a:buNone/>
            </a:pPr>
            <a:endParaRPr lang="en-US" sz="3200" dirty="0" smtClean="0">
              <a:solidFill>
                <a:srgbClr val="7ABEB3"/>
              </a:solidFill>
            </a:endParaRPr>
          </a:p>
          <a:p>
            <a:pPr marL="0" indent="0" algn="ctr" fontAlgn="auto">
              <a:buFont typeface="Wingdings 3" panose="05040102010807070707" pitchFamily="18" charset="2"/>
              <a:buNone/>
            </a:pPr>
            <a:r>
              <a:rPr lang="en-US" sz="3200" dirty="0" smtClean="0">
                <a:solidFill>
                  <a:srgbClr val="7ABEB3"/>
                </a:solidFill>
              </a:rPr>
              <a:t> </a:t>
            </a:r>
            <a:endParaRPr lang="en-US" sz="3200" dirty="0">
              <a:solidFill>
                <a:srgbClr val="7ABEB3"/>
              </a:solidFill>
            </a:endParaRPr>
          </a:p>
        </p:txBody>
      </p:sp>
      <p:pic>
        <p:nvPicPr>
          <p:cNvPr id="6146" name="Picture 2" descr="http://images.clipart.com/thb/thb8/PHDC_ABLE_JIU_CLDC/20080404152006-2341/166833/PBJ/65283442.thb.jpg?1001654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35891">
            <a:off x="375196" y="1682762"/>
            <a:ext cx="2401390" cy="160550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p:cNvGrpSpPr/>
          <p:nvPr/>
        </p:nvGrpSpPr>
        <p:grpSpPr>
          <a:xfrm>
            <a:off x="3161944" y="1629539"/>
            <a:ext cx="3059595" cy="1489107"/>
            <a:chOff x="2743198" y="4933208"/>
            <a:chExt cx="3059595" cy="1489107"/>
          </a:xfrm>
        </p:grpSpPr>
        <p:pic>
          <p:nvPicPr>
            <p:cNvPr id="5" name="Picture 2" descr="http://images.clipart.com/thb/thb1/CL/megapack/acesries/1659780.thb.jpg?whe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5946" y="4933208"/>
              <a:ext cx="1016847" cy="148910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images.clipart.com/thb/thb11/PO/5344_2005020023/010917_0985_09/22869552.thb.jpg?010917_0985_0978_l__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361194">
              <a:off x="2743198" y="5312500"/>
              <a:ext cx="2257943" cy="393528"/>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7"/>
          <p:cNvPicPr>
            <a:picLocks noChangeAspect="1"/>
          </p:cNvPicPr>
          <p:nvPr/>
        </p:nvPicPr>
        <p:blipFill>
          <a:blip r:embed="rId5"/>
          <a:stretch>
            <a:fillRect/>
          </a:stretch>
        </p:blipFill>
        <p:spPr>
          <a:xfrm rot="1249344">
            <a:off x="6641806" y="1332946"/>
            <a:ext cx="2310469" cy="2642379"/>
          </a:xfrm>
          <a:prstGeom prst="rect">
            <a:avLst/>
          </a:prstGeom>
        </p:spPr>
      </p:pic>
      <p:pic>
        <p:nvPicPr>
          <p:cNvPr id="11" name="Picture 10"/>
          <p:cNvPicPr>
            <a:picLocks noChangeAspect="1"/>
          </p:cNvPicPr>
          <p:nvPr/>
        </p:nvPicPr>
        <p:blipFill rotWithShape="1">
          <a:blip r:embed="rId6"/>
          <a:srcRect l="398" t="16360" r="45829" b="-593"/>
          <a:stretch/>
        </p:blipFill>
        <p:spPr>
          <a:xfrm>
            <a:off x="3277842" y="3555316"/>
            <a:ext cx="2882076" cy="3150284"/>
          </a:xfrm>
          <a:prstGeom prst="rect">
            <a:avLst/>
          </a:prstGeom>
        </p:spPr>
      </p:pic>
    </p:spTree>
    <p:extLst>
      <p:ext uri="{BB962C8B-B14F-4D97-AF65-F5344CB8AC3E}">
        <p14:creationId xmlns:p14="http://schemas.microsoft.com/office/powerpoint/2010/main" val="37256216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8602" y="87856"/>
            <a:ext cx="8742369" cy="5927462"/>
          </a:xfrm>
        </p:spPr>
        <p:txBody>
          <a:bodyPr>
            <a:normAutofit/>
          </a:bodyPr>
          <a:lstStyle/>
          <a:p>
            <a:pPr marL="0" indent="0">
              <a:buNone/>
            </a:pPr>
            <a:r>
              <a:rPr lang="en-US" sz="2400" dirty="0" smtClean="0"/>
              <a:t>Pressure issues are especially important as they relate to your tires, oil system, and brakes. Checking the pressure in all systems will avoid tragedies on the road.</a:t>
            </a:r>
          </a:p>
          <a:p>
            <a:pPr marL="0" indent="0">
              <a:buNone/>
            </a:pPr>
            <a:r>
              <a:rPr lang="en-US" sz="2800" dirty="0">
                <a:solidFill>
                  <a:srgbClr val="FFC000"/>
                </a:solidFill>
              </a:rPr>
              <a:t>What is pressure? </a:t>
            </a:r>
            <a:r>
              <a:rPr lang="en-US" sz="2400" dirty="0">
                <a:solidFill>
                  <a:srgbClr val="FFFF00"/>
                </a:solidFill>
              </a:rPr>
              <a:t>Pressure is the force experienced by something that comes in contact with it. </a:t>
            </a:r>
            <a:r>
              <a:rPr lang="en-US" sz="2400" dirty="0"/>
              <a:t>Think about a pressure cooker whose steam pressure on food tenderizes it in very little time. Pop a balloon, and you will release the air pressure that kept the rubber extended so that anyone could bat it back and forth with a friend.</a:t>
            </a:r>
          </a:p>
          <a:p>
            <a:pPr marL="0" indent="0">
              <a:buNone/>
            </a:pPr>
            <a:endParaRPr lang="en-US" sz="2400" dirty="0"/>
          </a:p>
        </p:txBody>
      </p:sp>
      <p:grpSp>
        <p:nvGrpSpPr>
          <p:cNvPr id="24" name="Group 23"/>
          <p:cNvGrpSpPr/>
          <p:nvPr/>
        </p:nvGrpSpPr>
        <p:grpSpPr>
          <a:xfrm>
            <a:off x="5224744" y="3930404"/>
            <a:ext cx="2519990" cy="2394643"/>
            <a:chOff x="6617676" y="2751829"/>
            <a:chExt cx="1852247" cy="2010149"/>
          </a:xfrm>
        </p:grpSpPr>
        <p:pic>
          <p:nvPicPr>
            <p:cNvPr id="7174" name="Picture 6" descr="http://downloads.clipart.com/21027073.png?t=1405887863&amp;h=2324f9b94194aed32f007d27d42258e2&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7676" y="3509858"/>
              <a:ext cx="1852247" cy="1252120"/>
            </a:xfrm>
            <a:prstGeom prst="rect">
              <a:avLst/>
            </a:prstGeom>
            <a:noFill/>
            <a:extLst>
              <a:ext uri="{909E8E84-426E-40DD-AFC4-6F175D3DCCD1}">
                <a14:hiddenFill xmlns:a14="http://schemas.microsoft.com/office/drawing/2010/main">
                  <a:solidFill>
                    <a:srgbClr val="FFFFFF"/>
                  </a:solidFill>
                </a14:hiddenFill>
              </a:ext>
            </a:extLst>
          </p:spPr>
        </p:pic>
        <p:sp>
          <p:nvSpPr>
            <p:cNvPr id="7" name="Cloud Callout 6"/>
            <p:cNvSpPr/>
            <p:nvPr/>
          </p:nvSpPr>
          <p:spPr>
            <a:xfrm>
              <a:off x="7221414" y="2751829"/>
              <a:ext cx="644769" cy="67283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6" name="Group 25"/>
          <p:cNvGrpSpPr/>
          <p:nvPr/>
        </p:nvGrpSpPr>
        <p:grpSpPr>
          <a:xfrm>
            <a:off x="2860668" y="3733859"/>
            <a:ext cx="926202" cy="2515481"/>
            <a:chOff x="3043944" y="4266810"/>
            <a:chExt cx="926202" cy="2515481"/>
          </a:xfrm>
        </p:grpSpPr>
        <p:pic>
          <p:nvPicPr>
            <p:cNvPr id="7172" name="Picture 4" descr="http://downloads.clipart.com/20007734.png?t=1405887649&amp;h=1df730846ef37a2efa099b96509689b7&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60326">
              <a:off x="3043944" y="4266810"/>
              <a:ext cx="926202" cy="2515481"/>
            </a:xfrm>
            <a:prstGeom prst="rect">
              <a:avLst/>
            </a:prstGeom>
            <a:noFill/>
            <a:extLst>
              <a:ext uri="{909E8E84-426E-40DD-AFC4-6F175D3DCCD1}">
                <a14:hiddenFill xmlns:a14="http://schemas.microsoft.com/office/drawing/2010/main">
                  <a:solidFill>
                    <a:srgbClr val="FFFFFF"/>
                  </a:solidFill>
                </a14:hiddenFill>
              </a:ext>
            </a:extLst>
          </p:spPr>
        </p:pic>
        <p:pic>
          <p:nvPicPr>
            <p:cNvPr id="7182" name="Picture 14" descr="http://downloads.clipart.com/20376337.png?t=1405888738&amp;h=92c47f1896ec142fef6412af2fbed5dc&amp;u=leecy"/>
            <p:cNvPicPr>
              <a:picLocks noChangeAspect="1" noChangeArrowheads="1"/>
            </p:cNvPicPr>
            <p:nvPr/>
          </p:nvPicPr>
          <p:blipFill rotWithShape="1">
            <a:blip r:embed="rId4">
              <a:extLst>
                <a:ext uri="{28A0092B-C50C-407E-A947-70E740481C1C}">
                  <a14:useLocalDpi xmlns:a14="http://schemas.microsoft.com/office/drawing/2010/main" val="0"/>
                </a:ext>
              </a:extLst>
            </a:blip>
            <a:srcRect l="3932" t="3338" r="6204" b="11042"/>
            <a:stretch/>
          </p:blipFill>
          <p:spPr bwMode="auto">
            <a:xfrm rot="390323">
              <a:off x="3051891" y="4858507"/>
              <a:ext cx="741980" cy="101578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Group 24"/>
          <p:cNvGrpSpPr/>
          <p:nvPr/>
        </p:nvGrpSpPr>
        <p:grpSpPr>
          <a:xfrm flipH="1" flipV="1">
            <a:off x="1601628" y="3828588"/>
            <a:ext cx="2961561" cy="3103024"/>
            <a:chOff x="3470758" y="-3167235"/>
            <a:chExt cx="2966137" cy="3864627"/>
          </a:xfrm>
        </p:grpSpPr>
        <p:pic>
          <p:nvPicPr>
            <p:cNvPr id="7178" name="Picture 10" descr="http://downloads.clipart.com/21706494.png?t=1405888590&amp;h=d162c00f22f48b251783ee834b0f6cf5&amp;u=leecy"/>
            <p:cNvPicPr>
              <a:picLocks noChangeAspect="1" noChangeArrowheads="1"/>
            </p:cNvPicPr>
            <p:nvPr/>
          </p:nvPicPr>
          <p:blipFill rotWithShape="1">
            <a:blip r:embed="rId5">
              <a:extLst>
                <a:ext uri="{28A0092B-C50C-407E-A947-70E740481C1C}">
                  <a14:useLocalDpi xmlns:a14="http://schemas.microsoft.com/office/drawing/2010/main" val="0"/>
                </a:ext>
              </a:extLst>
            </a:blip>
            <a:srcRect l="59437" t="-2048" r="-703" b="46687"/>
            <a:stretch/>
          </p:blipFill>
          <p:spPr bwMode="auto">
            <a:xfrm>
              <a:off x="4066674" y="-3167235"/>
              <a:ext cx="2370221" cy="3780845"/>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10" descr="http://downloads.clipart.com/21706494.png?t=1405888590&amp;h=d162c00f22f48b251783ee834b0f6cf5&amp;u=leecy"/>
            <p:cNvPicPr>
              <a:picLocks noChangeAspect="1" noChangeArrowheads="1"/>
            </p:cNvPicPr>
            <p:nvPr/>
          </p:nvPicPr>
          <p:blipFill rotWithShape="1">
            <a:blip r:embed="rId5">
              <a:extLst>
                <a:ext uri="{28A0092B-C50C-407E-A947-70E740481C1C}">
                  <a14:useLocalDpi xmlns:a14="http://schemas.microsoft.com/office/drawing/2010/main" val="0"/>
                </a:ext>
              </a:extLst>
            </a:blip>
            <a:srcRect l="55572" t="65768" r="28034" b="7101"/>
            <a:stretch/>
          </p:blipFill>
          <p:spPr bwMode="auto">
            <a:xfrm rot="9397145">
              <a:off x="3470758" y="-1155471"/>
              <a:ext cx="941550" cy="185286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64777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6937" y="1248262"/>
            <a:ext cx="6260592" cy="4513875"/>
          </a:xfrm>
        </p:spPr>
        <p:txBody>
          <a:bodyPr>
            <a:noAutofit/>
          </a:bodyPr>
          <a:lstStyle/>
          <a:p>
            <a:pPr marL="0" indent="0">
              <a:buNone/>
            </a:pPr>
            <a:r>
              <a:rPr lang="en-US" sz="2400" dirty="0" smtClean="0"/>
              <a:t>You experience pressure from your blood in your arterial walls as the heart pumps it through from the heart. You can measure how much pressure is running through your system with gauges (measuring tools) that are placed on your arm. </a:t>
            </a:r>
          </a:p>
          <a:p>
            <a:pPr marL="0" indent="0">
              <a:buNone/>
            </a:pPr>
            <a:r>
              <a:rPr lang="en-US" sz="2400" dirty="0" smtClean="0"/>
              <a:t>If one’s blood pressure is off, a person’s whole system is off.  The body  doesn’t operate efficiently and may eventually break down. </a:t>
            </a:r>
          </a:p>
          <a:p>
            <a:pPr marL="0" indent="0">
              <a:buNone/>
            </a:pPr>
            <a:endParaRPr lang="en-US" sz="2400" dirty="0"/>
          </a:p>
        </p:txBody>
      </p:sp>
      <p:pic>
        <p:nvPicPr>
          <p:cNvPr id="7170" name="Picture 2" descr="http://downloads.clipart.com/19844879.png?t=1405807476&amp;h=e91e1374dd64ba8469fb5513ec602f1d&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785" y="1502485"/>
            <a:ext cx="1813444" cy="1392724"/>
          </a:xfrm>
          <a:prstGeom prst="rect">
            <a:avLst/>
          </a:prstGeom>
          <a:noFill/>
          <a:extLst>
            <a:ext uri="{909E8E84-426E-40DD-AFC4-6F175D3DCCD1}">
              <a14:hiddenFill xmlns:a14="http://schemas.microsoft.com/office/drawing/2010/main">
                <a:solidFill>
                  <a:srgbClr val="FFFFFF"/>
                </a:solidFill>
              </a14:hiddenFill>
            </a:ext>
          </a:extLst>
        </p:spPr>
      </p:pic>
      <p:pic>
        <p:nvPicPr>
          <p:cNvPr id="34818" name="Picture 2" descr="http://images.clipart.com/thb/thb6/CL/artineed/health_medical/body_human_circulatory_system_001/15064638.thb.jpg?01s"/>
          <p:cNvPicPr>
            <a:picLocks noChangeAspect="1" noChangeArrowheads="1"/>
          </p:cNvPicPr>
          <p:nvPr/>
        </p:nvPicPr>
        <p:blipFill rotWithShape="1">
          <a:blip r:embed="rId3">
            <a:extLst>
              <a:ext uri="{28A0092B-C50C-407E-A947-70E740481C1C}">
                <a14:useLocalDpi xmlns:a14="http://schemas.microsoft.com/office/drawing/2010/main" val="0"/>
              </a:ext>
            </a:extLst>
          </a:blip>
          <a:srcRect t="1322" r="1749"/>
          <a:stretch/>
        </p:blipFill>
        <p:spPr bwMode="auto">
          <a:xfrm>
            <a:off x="6948418" y="3370996"/>
            <a:ext cx="2210937" cy="2292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4119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1665" y="310990"/>
            <a:ext cx="7338764" cy="6309420"/>
          </a:xfrm>
          <a:prstGeom prst="rect">
            <a:avLst/>
          </a:prstGeom>
          <a:noFill/>
        </p:spPr>
        <p:txBody>
          <a:bodyPr wrap="square" rtlCol="0">
            <a:spAutoFit/>
          </a:bodyPr>
          <a:lstStyle/>
          <a:p>
            <a:r>
              <a:rPr lang="en-US" sz="2400" dirty="0">
                <a:latin typeface="+mn-lt"/>
                <a:ea typeface="+mn-ea"/>
                <a:cs typeface="+mn-cs"/>
              </a:rPr>
              <a:t>The same is true of how pressure affects vehicles. If pressures is not applied correctly in your vehicle, it will not steer or function well, or your brakes will fail you.  In that case, both you and your vehicle will be in trouble</a:t>
            </a:r>
            <a:r>
              <a:rPr lang="en-US" sz="2400" dirty="0" smtClean="0">
                <a:latin typeface="+mn-lt"/>
                <a:ea typeface="+mn-ea"/>
                <a:cs typeface="+mn-cs"/>
              </a:rPr>
              <a:t>.</a:t>
            </a:r>
          </a:p>
          <a:p>
            <a:endParaRPr lang="en-US" sz="2400" dirty="0">
              <a:latin typeface="+mn-lt"/>
              <a:ea typeface="+mn-ea"/>
              <a:cs typeface="+mn-cs"/>
            </a:endParaRPr>
          </a:p>
          <a:p>
            <a:r>
              <a:rPr lang="en-US" sz="2400" dirty="0" smtClean="0">
                <a:latin typeface="+mn-lt"/>
                <a:ea typeface="+mn-ea"/>
                <a:cs typeface="+mn-cs"/>
              </a:rPr>
              <a:t>Air pressure is used in many industrial systems to force parts to operate. Air is compressed and increased until it provides enough pressure to make things move. Pressure gauges show you how much pressure is being applied.</a:t>
            </a:r>
          </a:p>
          <a:p>
            <a:endParaRPr lang="en-US" sz="2400" dirty="0">
              <a:latin typeface="+mn-lt"/>
              <a:ea typeface="+mn-ea"/>
              <a:cs typeface="+mn-cs"/>
            </a:endParaRPr>
          </a:p>
          <a:p>
            <a:r>
              <a:rPr lang="en-US" sz="2400" dirty="0" smtClean="0">
                <a:latin typeface="+mn-lt"/>
                <a:ea typeface="+mn-ea"/>
                <a:cs typeface="+mn-cs"/>
              </a:rPr>
              <a:t>Every vehicle has standards for pressure measurements. Get to know what those standards are for your vehicle before you operate it. </a:t>
            </a:r>
            <a:endParaRPr lang="en-US" sz="2400" dirty="0">
              <a:latin typeface="+mn-lt"/>
              <a:ea typeface="+mn-ea"/>
              <a:cs typeface="+mn-cs"/>
            </a:endParaRPr>
          </a:p>
          <a:p>
            <a:endParaRPr lang="en-US" sz="2000" dirty="0">
              <a:latin typeface="+mn-lt"/>
              <a:ea typeface="+mn-ea"/>
              <a:cs typeface="+mn-cs"/>
            </a:endParaRPr>
          </a:p>
        </p:txBody>
      </p:sp>
      <p:sp>
        <p:nvSpPr>
          <p:cNvPr id="4" name="AutoShape 2" descr="Video for Air Copresson Governor"/>
          <p:cNvSpPr>
            <a:spLocks noChangeAspect="1" noChangeArrowheads="1"/>
          </p:cNvSpPr>
          <p:nvPr/>
        </p:nvSpPr>
        <p:spPr bwMode="auto">
          <a:xfrm>
            <a:off x="155575" y="-395288"/>
            <a:ext cx="1104900" cy="8286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35846" name="Picture 6" descr="http://downloads.clipart.com/22278224.png?t=1406740236&amp;h=17cb14548af372290e9c918fbd8b6dc5&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76989">
            <a:off x="7824229" y="685959"/>
            <a:ext cx="1096893" cy="1053017"/>
          </a:xfrm>
          <a:prstGeom prst="rect">
            <a:avLst/>
          </a:prstGeom>
          <a:noFill/>
          <a:extLst>
            <a:ext uri="{909E8E84-426E-40DD-AFC4-6F175D3DCCD1}">
              <a14:hiddenFill xmlns:a14="http://schemas.microsoft.com/office/drawing/2010/main">
                <a:solidFill>
                  <a:srgbClr val="FFFFFF"/>
                </a:solidFill>
              </a14:hiddenFill>
            </a:ext>
          </a:extLst>
        </p:spPr>
      </p:pic>
      <p:pic>
        <p:nvPicPr>
          <p:cNvPr id="35848" name="Picture 8" descr="http://downloads.clipart.com/20089618.png?t=1406740314&amp;h=6505047a28f18b1c776415400df47853&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069040">
            <a:off x="7763549" y="2133504"/>
            <a:ext cx="1218252" cy="1134022"/>
          </a:xfrm>
          <a:prstGeom prst="rect">
            <a:avLst/>
          </a:prstGeom>
          <a:noFill/>
          <a:extLst>
            <a:ext uri="{909E8E84-426E-40DD-AFC4-6F175D3DCCD1}">
              <a14:hiddenFill xmlns:a14="http://schemas.microsoft.com/office/drawing/2010/main">
                <a:solidFill>
                  <a:srgbClr val="FFFFFF"/>
                </a:solidFill>
              </a14:hiddenFill>
            </a:ext>
          </a:extLst>
        </p:spPr>
      </p:pic>
      <p:pic>
        <p:nvPicPr>
          <p:cNvPr id="35850" name="Picture 10" descr="http://downloads.clipart.com/20974899.png?t=1406740376&amp;h=3a13a407e9445519240c28b290449b55&amp;u=leec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91714">
            <a:off x="8052121" y="3526245"/>
            <a:ext cx="892543" cy="1310329"/>
          </a:xfrm>
          <a:prstGeom prst="rect">
            <a:avLst/>
          </a:prstGeom>
          <a:noFill/>
          <a:extLst>
            <a:ext uri="{909E8E84-426E-40DD-AFC4-6F175D3DCCD1}">
              <a14:hiddenFill xmlns:a14="http://schemas.microsoft.com/office/drawing/2010/main">
                <a:solidFill>
                  <a:srgbClr val="FFFFFF"/>
                </a:solidFill>
              </a14:hiddenFill>
            </a:ext>
          </a:extLst>
        </p:spPr>
      </p:pic>
      <p:pic>
        <p:nvPicPr>
          <p:cNvPr id="35852" name="Picture 12" descr="http://images.clipart.com/thb/thb9/PH/5344_2004120013/030515_1898_00/19218601.thb.jpg?030515_1898_0043_x_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0856" y="5268036"/>
            <a:ext cx="1476672" cy="983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744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7880" y="317431"/>
            <a:ext cx="8501738" cy="6124311"/>
          </a:xfrm>
        </p:spPr>
        <p:txBody>
          <a:bodyPr>
            <a:normAutofit fontScale="92500" lnSpcReduction="10000"/>
          </a:bodyPr>
          <a:lstStyle/>
          <a:p>
            <a:pPr marL="0" indent="0" algn="ctr">
              <a:buNone/>
            </a:pPr>
            <a:r>
              <a:rPr lang="en-US" sz="3600" dirty="0" smtClean="0"/>
              <a:t>Pressure is measured in </a:t>
            </a:r>
            <a:r>
              <a:rPr lang="en-US" sz="3600" dirty="0" smtClean="0">
                <a:solidFill>
                  <a:srgbClr val="FFC000"/>
                </a:solidFill>
              </a:rPr>
              <a:t>PSI</a:t>
            </a:r>
            <a:r>
              <a:rPr lang="en-US" sz="3600" dirty="0" smtClean="0"/>
              <a:t> units.</a:t>
            </a:r>
          </a:p>
          <a:p>
            <a:pPr marL="0" indent="0" algn="ctr">
              <a:buNone/>
            </a:pPr>
            <a:r>
              <a:rPr lang="en-US" sz="3200" dirty="0" smtClean="0"/>
              <a:t>PSI means </a:t>
            </a:r>
            <a:r>
              <a:rPr lang="en-US" sz="3600" dirty="0" smtClean="0">
                <a:solidFill>
                  <a:srgbClr val="FFC000"/>
                </a:solidFill>
              </a:rPr>
              <a:t>P</a:t>
            </a:r>
            <a:r>
              <a:rPr lang="en-US" sz="3200" dirty="0" smtClean="0"/>
              <a:t>ounds Per </a:t>
            </a:r>
            <a:r>
              <a:rPr lang="en-US" sz="3600" dirty="0" smtClean="0">
                <a:solidFill>
                  <a:srgbClr val="FFC000"/>
                </a:solidFill>
              </a:rPr>
              <a:t>S</a:t>
            </a:r>
            <a:r>
              <a:rPr lang="en-US" sz="3200" dirty="0" smtClean="0"/>
              <a:t>quare </a:t>
            </a:r>
            <a:r>
              <a:rPr lang="en-US" sz="4000" dirty="0" smtClean="0">
                <a:solidFill>
                  <a:srgbClr val="FFC000"/>
                </a:solidFill>
              </a:rPr>
              <a:t>I</a:t>
            </a:r>
            <a:r>
              <a:rPr lang="en-US" sz="3200" dirty="0" smtClean="0"/>
              <a:t>nch.</a:t>
            </a:r>
          </a:p>
          <a:p>
            <a:pPr marL="0" indent="0" algn="ctr">
              <a:buNone/>
            </a:pPr>
            <a:endParaRPr lang="en-US" sz="3200" dirty="0"/>
          </a:p>
          <a:p>
            <a:pPr marL="0" indent="0" algn="ctr">
              <a:buNone/>
            </a:pPr>
            <a:endParaRPr lang="en-US" sz="3200" dirty="0" smtClean="0"/>
          </a:p>
          <a:p>
            <a:pPr marL="0" indent="0" algn="ctr">
              <a:buNone/>
            </a:pPr>
            <a:endParaRPr lang="en-US" sz="3200" dirty="0"/>
          </a:p>
          <a:p>
            <a:pPr marL="0" indent="0" algn="ctr">
              <a:buNone/>
            </a:pPr>
            <a:endParaRPr lang="en-US" sz="3200" dirty="0" smtClean="0"/>
          </a:p>
          <a:p>
            <a:pPr marL="0" indent="0" algn="ctr">
              <a:buNone/>
            </a:pPr>
            <a:endParaRPr lang="en-US" sz="3200" dirty="0"/>
          </a:p>
          <a:p>
            <a:pPr marL="0" indent="0">
              <a:buNone/>
            </a:pPr>
            <a:endParaRPr lang="en-US" sz="3200" dirty="0" smtClean="0"/>
          </a:p>
          <a:p>
            <a:pPr marL="0" indent="0">
              <a:buNone/>
            </a:pPr>
            <a:r>
              <a:rPr lang="en-US" sz="2400" dirty="0" smtClean="0"/>
              <a:t>Gauges measure how much pressure is applied to every square inch of something: tire walls, oil lines, brake lines, and more.</a:t>
            </a:r>
          </a:p>
          <a:p>
            <a:pPr marL="0" indent="0">
              <a:buNone/>
            </a:pPr>
            <a:endParaRPr lang="en-US" sz="2200" dirty="0" smtClean="0"/>
          </a:p>
          <a:p>
            <a:pPr marL="0" indent="0" algn="ctr">
              <a:buNone/>
            </a:pPr>
            <a:endParaRPr lang="en-US" sz="2400" dirty="0" smtClean="0"/>
          </a:p>
          <a:p>
            <a:pPr marL="0" indent="0" algn="ctr">
              <a:buNone/>
            </a:pPr>
            <a:endParaRPr lang="en-US" sz="2400" dirty="0"/>
          </a:p>
        </p:txBody>
      </p:sp>
      <p:grpSp>
        <p:nvGrpSpPr>
          <p:cNvPr id="10" name="Group 9"/>
          <p:cNvGrpSpPr/>
          <p:nvPr/>
        </p:nvGrpSpPr>
        <p:grpSpPr>
          <a:xfrm>
            <a:off x="5897683" y="2054545"/>
            <a:ext cx="3153509" cy="1729645"/>
            <a:chOff x="4343420" y="2306586"/>
            <a:chExt cx="3153509" cy="1729645"/>
          </a:xfrm>
        </p:grpSpPr>
        <p:pic>
          <p:nvPicPr>
            <p:cNvPr id="3" name="Picture 2" descr="http://images.clipart.com/thb/thb1/CL/megapack/acesries/1659780.thb.jpg?whe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5829" y="2306586"/>
              <a:ext cx="1181100" cy="17296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images.clipart.com/thb/thb11/PO/5344_2005020023/010917_0985_09/22869552.thb.jpg?010917_0985_0978_l__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361194">
              <a:off x="4343420" y="2974645"/>
              <a:ext cx="2257943" cy="39352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1" name="Group 10"/>
          <p:cNvGrpSpPr/>
          <p:nvPr/>
        </p:nvGrpSpPr>
        <p:grpSpPr>
          <a:xfrm>
            <a:off x="876782" y="1655268"/>
            <a:ext cx="2860042" cy="3277938"/>
            <a:chOff x="1466410" y="2163728"/>
            <a:chExt cx="2860042" cy="3277938"/>
          </a:xfrm>
        </p:grpSpPr>
        <p:pic>
          <p:nvPicPr>
            <p:cNvPr id="9218" name="Picture 2" descr="http://upload.wikimedia.org/wikipedia/commons/thumb/e/e4/Psidial.jpg/250px-Psidi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20" y="2163728"/>
              <a:ext cx="1774825" cy="17748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466410" y="3964338"/>
              <a:ext cx="2860042" cy="1477328"/>
            </a:xfrm>
            <a:prstGeom prst="rect">
              <a:avLst/>
            </a:prstGeom>
            <a:noFill/>
          </p:spPr>
          <p:txBody>
            <a:bodyPr wrap="square" rtlCol="0">
              <a:spAutoFit/>
            </a:bodyPr>
            <a:lstStyle/>
            <a:p>
              <a:r>
                <a:rPr lang="en-US" dirty="0" smtClean="0"/>
                <a:t>In the figure above, PSI is shown in red. The black numbers express measurements (kPa) in other parts of the world</a:t>
              </a:r>
              <a:endParaRPr lang="en-US" dirty="0"/>
            </a:p>
          </p:txBody>
        </p:sp>
      </p:grpSp>
      <p:grpSp>
        <p:nvGrpSpPr>
          <p:cNvPr id="9" name="Group 8"/>
          <p:cNvGrpSpPr/>
          <p:nvPr/>
        </p:nvGrpSpPr>
        <p:grpSpPr>
          <a:xfrm>
            <a:off x="3892105" y="2295017"/>
            <a:ext cx="1651185" cy="1598356"/>
            <a:chOff x="5105400" y="4230805"/>
            <a:chExt cx="1651185" cy="1598356"/>
          </a:xfrm>
        </p:grpSpPr>
        <p:sp>
          <p:nvSpPr>
            <p:cNvPr id="7" name="Rectangle 6"/>
            <p:cNvSpPr/>
            <p:nvPr/>
          </p:nvSpPr>
          <p:spPr>
            <a:xfrm>
              <a:off x="5481089" y="4230805"/>
              <a:ext cx="914400" cy="914400"/>
            </a:xfrm>
            <a:prstGeom prst="rect">
              <a:avLst/>
            </a:prstGeom>
            <a:solidFill>
              <a:srgbClr val="1BABC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5105400" y="5182830"/>
              <a:ext cx="1651185" cy="646331"/>
            </a:xfrm>
            <a:prstGeom prst="rect">
              <a:avLst/>
            </a:prstGeom>
            <a:noFill/>
          </p:spPr>
          <p:txBody>
            <a:bodyPr wrap="square" rtlCol="0">
              <a:spAutoFit/>
            </a:bodyPr>
            <a:lstStyle/>
            <a:p>
              <a:pPr algn="ctr"/>
              <a:r>
                <a:rPr lang="en-US" dirty="0" smtClean="0">
                  <a:latin typeface="+mn-lt"/>
                  <a:ea typeface="+mn-ea"/>
                  <a:cs typeface="+mn-cs"/>
                </a:rPr>
                <a:t>This is one  square inch</a:t>
              </a:r>
              <a:endParaRPr lang="en-US" dirty="0">
                <a:latin typeface="+mn-lt"/>
                <a:ea typeface="+mn-ea"/>
                <a:cs typeface="+mn-cs"/>
              </a:endParaRPr>
            </a:p>
          </p:txBody>
        </p:sp>
      </p:grpSp>
    </p:spTree>
    <p:extLst>
      <p:ext uri="{BB962C8B-B14F-4D97-AF65-F5344CB8AC3E}">
        <p14:creationId xmlns:p14="http://schemas.microsoft.com/office/powerpoint/2010/main" val="29589182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8" name="Picture 6" descr="Transportation, Vehicle, Truck, Lorry"/>
          <p:cNvPicPr>
            <a:picLocks noChangeAspect="1" noChangeArrowheads="1"/>
          </p:cNvPicPr>
          <p:nvPr/>
        </p:nvPicPr>
        <p:blipFill rotWithShape="1">
          <a:blip r:embed="rId2">
            <a:extLst>
              <a:ext uri="{28A0092B-C50C-407E-A947-70E740481C1C}">
                <a14:useLocalDpi xmlns:a14="http://schemas.microsoft.com/office/drawing/2010/main" val="0"/>
              </a:ext>
            </a:extLst>
          </a:blip>
          <a:srcRect t="15377" r="58750" b="8774"/>
          <a:stretch/>
        </p:blipFill>
        <p:spPr bwMode="auto">
          <a:xfrm>
            <a:off x="4412200" y="4226898"/>
            <a:ext cx="2861813" cy="2631102"/>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
          </p:nvPr>
        </p:nvSpPr>
        <p:spPr>
          <a:xfrm>
            <a:off x="508698" y="236945"/>
            <a:ext cx="8457881" cy="5495639"/>
          </a:xfrm>
        </p:spPr>
        <p:txBody>
          <a:bodyPr>
            <a:normAutofit/>
          </a:bodyPr>
          <a:lstStyle/>
          <a:p>
            <a:pPr marL="0" indent="0">
              <a:buNone/>
            </a:pPr>
            <a:r>
              <a:rPr lang="en-US" sz="2800" dirty="0" smtClean="0">
                <a:solidFill>
                  <a:srgbClr val="FFC000"/>
                </a:solidFill>
              </a:rPr>
              <a:t>A. Tire Pressure</a:t>
            </a:r>
          </a:p>
          <a:p>
            <a:pPr marL="0" indent="0">
              <a:buNone/>
            </a:pPr>
            <a:r>
              <a:rPr lang="en-US" sz="2400" dirty="0" smtClean="0"/>
              <a:t>Tires run on air pressure. Most </a:t>
            </a:r>
            <a:r>
              <a:rPr lang="en-US" sz="2400" dirty="0"/>
              <a:t>tires drop about 1 </a:t>
            </a:r>
            <a:r>
              <a:rPr lang="en-US" sz="2400" dirty="0" smtClean="0"/>
              <a:t>PSI </a:t>
            </a:r>
            <a:r>
              <a:rPr lang="en-US" sz="2400" dirty="0"/>
              <a:t>of pressure monthly</a:t>
            </a:r>
            <a:r>
              <a:rPr lang="en-US" sz="2400" dirty="0" smtClean="0"/>
              <a:t>. That means one pound for every square inch of the tire. </a:t>
            </a:r>
            <a:r>
              <a:rPr lang="en-US" sz="2400" dirty="0"/>
              <a:t>Changing seasons will also reduce tire pressure, usually at the rate of 1 </a:t>
            </a:r>
            <a:r>
              <a:rPr lang="en-US" sz="2400" dirty="0" smtClean="0"/>
              <a:t>PSI </a:t>
            </a:r>
            <a:r>
              <a:rPr lang="en-US" sz="2400" dirty="0"/>
              <a:t>per 10 degrees of temperature change. For example, a tire that reads 31 </a:t>
            </a:r>
            <a:r>
              <a:rPr lang="en-US" sz="2400" dirty="0" smtClean="0"/>
              <a:t>PSI </a:t>
            </a:r>
            <a:r>
              <a:rPr lang="en-US" sz="2400" dirty="0"/>
              <a:t>at 30 degrees might read 35 </a:t>
            </a:r>
            <a:r>
              <a:rPr lang="en-US" sz="2400" dirty="0" smtClean="0"/>
              <a:t>PSI </a:t>
            </a:r>
            <a:r>
              <a:rPr lang="en-US" sz="2400" dirty="0"/>
              <a:t>at 70 degrees. </a:t>
            </a:r>
            <a:r>
              <a:rPr lang="en-US" sz="2400" dirty="0">
                <a:solidFill>
                  <a:srgbClr val="FFFF00"/>
                </a:solidFill>
              </a:rPr>
              <a:t>The only way to address these changes is to check your tire pressure often and at regular intervals. </a:t>
            </a:r>
            <a:r>
              <a:rPr lang="en-US" sz="2400" dirty="0"/>
              <a:t>You will be rewarded for your efforts with better fuel economy and more even tread wear</a:t>
            </a:r>
            <a:r>
              <a:rPr lang="en-US" sz="2400" dirty="0" smtClean="0"/>
              <a:t>.</a:t>
            </a:r>
          </a:p>
        </p:txBody>
      </p:sp>
      <p:grpSp>
        <p:nvGrpSpPr>
          <p:cNvPr id="6" name="Group 5"/>
          <p:cNvGrpSpPr/>
          <p:nvPr/>
        </p:nvGrpSpPr>
        <p:grpSpPr>
          <a:xfrm rot="270456">
            <a:off x="3720732" y="5912870"/>
            <a:ext cx="771156" cy="764844"/>
            <a:chOff x="3288564" y="5814175"/>
            <a:chExt cx="771156" cy="764844"/>
          </a:xfrm>
        </p:grpSpPr>
        <p:pic>
          <p:nvPicPr>
            <p:cNvPr id="4" name="Picture 3"/>
            <p:cNvPicPr>
              <a:picLocks noChangeAspect="1"/>
            </p:cNvPicPr>
            <p:nvPr/>
          </p:nvPicPr>
          <p:blipFill>
            <a:blip r:embed="rId3"/>
            <a:stretch>
              <a:fillRect/>
            </a:stretch>
          </p:blipFill>
          <p:spPr>
            <a:xfrm>
              <a:off x="3720732" y="5884057"/>
              <a:ext cx="319655" cy="394428"/>
            </a:xfrm>
            <a:prstGeom prst="rect">
              <a:avLst/>
            </a:prstGeom>
          </p:spPr>
        </p:pic>
        <p:pic>
          <p:nvPicPr>
            <p:cNvPr id="33794" name="Picture 2" descr="Lens, Zoom, Magnify, Science, Magnifying Glass"/>
            <p:cNvPicPr>
              <a:picLocks noChangeAspect="1" noChangeArrowheads="1"/>
            </p:cNvPicPr>
            <p:nvPr/>
          </p:nvPicPr>
          <p:blipFill>
            <a:blip r:embed="rId4">
              <a:clrChange>
                <a:clrFrom>
                  <a:srgbClr val="FFDE8E"/>
                </a:clrFrom>
                <a:clrTo>
                  <a:srgbClr val="FFDE8E">
                    <a:alpha val="0"/>
                  </a:srgbClr>
                </a:clrTo>
              </a:clrChange>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4836962">
              <a:off x="3291720" y="5811019"/>
              <a:ext cx="764844" cy="77115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5911237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9585" y="757381"/>
            <a:ext cx="6138287" cy="4696012"/>
          </a:xfrm>
        </p:spPr>
        <p:txBody>
          <a:bodyPr>
            <a:normAutofit/>
          </a:bodyPr>
          <a:lstStyle/>
          <a:p>
            <a:pPr marL="0" indent="0">
              <a:buNone/>
            </a:pPr>
            <a:r>
              <a:rPr lang="en-US" sz="2400" dirty="0" smtClean="0">
                <a:solidFill>
                  <a:srgbClr val="FFC000"/>
                </a:solidFill>
              </a:rPr>
              <a:t>The tire sidewall will give you the </a:t>
            </a:r>
            <a:r>
              <a:rPr lang="en-US" sz="2400" i="1" dirty="0" smtClean="0">
                <a:solidFill>
                  <a:srgbClr val="FFC000"/>
                </a:solidFill>
              </a:rPr>
              <a:t>maximum</a:t>
            </a:r>
            <a:r>
              <a:rPr lang="en-US" sz="2400" dirty="0" smtClean="0">
                <a:solidFill>
                  <a:srgbClr val="FFC000"/>
                </a:solidFill>
              </a:rPr>
              <a:t> (</a:t>
            </a:r>
            <a:r>
              <a:rPr lang="en-US" sz="2400" i="1" dirty="0" smtClean="0"/>
              <a:t>not the  recommended</a:t>
            </a:r>
            <a:r>
              <a:rPr lang="en-US" sz="2400" dirty="0" smtClean="0"/>
              <a:t>)</a:t>
            </a:r>
            <a:r>
              <a:rPr lang="en-US" sz="2400" dirty="0" smtClean="0">
                <a:solidFill>
                  <a:srgbClr val="FFC000"/>
                </a:solidFill>
              </a:rPr>
              <a:t> PSI number for </a:t>
            </a:r>
            <a:r>
              <a:rPr lang="en-US" sz="2400" dirty="0">
                <a:solidFill>
                  <a:srgbClr val="FFC000"/>
                </a:solidFill>
              </a:rPr>
              <a:t>that tire. </a:t>
            </a:r>
            <a:r>
              <a:rPr lang="en-US" sz="2400" dirty="0" smtClean="0"/>
              <a:t>Even the </a:t>
            </a:r>
            <a:r>
              <a:rPr lang="en-US" sz="2400" dirty="0"/>
              <a:t>recommended pressure setting for a loaded truck will result in a grossly overinflated tire when the truck is not </a:t>
            </a:r>
            <a:r>
              <a:rPr lang="en-US" sz="2400" dirty="0" smtClean="0"/>
              <a:t>loaded. Make sure you know the ideal PSI for tires on your vehicle under all conditions: loaded, unloaded, under hot and cold temperatures, and in different road conditions.</a:t>
            </a:r>
          </a:p>
        </p:txBody>
      </p:sp>
      <p:pic>
        <p:nvPicPr>
          <p:cNvPr id="12292" name="Picture 4" descr="http://image.trucktrend.com/f/10721474+w750+st0/163_0812_07z+towing_tips+manufacture_psi_rating_on_tire_side_wall.jpg"/>
          <p:cNvPicPr>
            <a:picLocks noChangeAspect="1" noChangeArrowheads="1"/>
          </p:cNvPicPr>
          <p:nvPr/>
        </p:nvPicPr>
        <p:blipFill rotWithShape="1">
          <a:blip r:embed="rId2">
            <a:extLst>
              <a:ext uri="{28A0092B-C50C-407E-A947-70E740481C1C}">
                <a14:useLocalDpi xmlns:a14="http://schemas.microsoft.com/office/drawing/2010/main" val="0"/>
              </a:ext>
            </a:extLst>
          </a:blip>
          <a:srcRect l="57126" t="-4501" b="1"/>
          <a:stretch/>
        </p:blipFill>
        <p:spPr bwMode="auto">
          <a:xfrm>
            <a:off x="6301929" y="676264"/>
            <a:ext cx="2707542" cy="413079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39585" y="5211344"/>
            <a:ext cx="8845829" cy="646331"/>
          </a:xfrm>
          <a:prstGeom prst="rect">
            <a:avLst/>
          </a:prstGeom>
          <a:noFill/>
        </p:spPr>
        <p:txBody>
          <a:bodyPr wrap="square" rtlCol="0">
            <a:spAutoFit/>
          </a:bodyPr>
          <a:lstStyle/>
          <a:p>
            <a:r>
              <a:rPr lang="en-US" dirty="0"/>
              <a:t>Go to  </a:t>
            </a:r>
            <a:r>
              <a:rPr lang="en-US" dirty="0" smtClean="0">
                <a:hlinkClick r:id="rId3" invalidUrl="http://www.thedieselstop.com/contents/getitems.php3?Proper Tire Inflation"/>
              </a:rPr>
              <a:t>http</a:t>
            </a:r>
            <a:r>
              <a:rPr lang="en-US" dirty="0">
                <a:hlinkClick r:id="rId3" invalidUrl="http://www.thedieselstop.com/contents/getitems.php3?Proper Tire Inflation"/>
              </a:rPr>
              <a:t>://</a:t>
            </a:r>
            <a:r>
              <a:rPr lang="en-US" dirty="0" smtClean="0">
                <a:hlinkClick r:id="rId3" invalidUrl="http://www.thedieselstop.com/contents/getitems.php3?Proper Tire Inflation"/>
              </a:rPr>
              <a:t>www.thedieselstop.com/contents/getitems.php3?Proper%20Tire%20Inflation</a:t>
            </a:r>
            <a:r>
              <a:rPr lang="en-US" dirty="0" smtClean="0"/>
              <a:t> – Read about proper tire inflation with lots of examples. </a:t>
            </a:r>
            <a:endParaRPr lang="en-US" dirty="0"/>
          </a:p>
        </p:txBody>
      </p:sp>
    </p:spTree>
    <p:extLst>
      <p:ext uri="{BB962C8B-B14F-4D97-AF65-F5344CB8AC3E}">
        <p14:creationId xmlns:p14="http://schemas.microsoft.com/office/powerpoint/2010/main" val="7954739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31068" y="184394"/>
            <a:ext cx="8501738" cy="3320806"/>
          </a:xfrm>
        </p:spPr>
        <p:txBody>
          <a:bodyPr>
            <a:noAutofit/>
          </a:bodyPr>
          <a:lstStyle/>
          <a:p>
            <a:pPr marL="0" indent="0">
              <a:buNone/>
            </a:pPr>
            <a:r>
              <a:rPr lang="en-US" sz="2400" dirty="0" smtClean="0"/>
              <a:t>You will need to measure pressure in other systems that run your vehicle effectively, like your oil system and your brake system.</a:t>
            </a:r>
          </a:p>
          <a:p>
            <a:pPr marL="0" indent="0">
              <a:buNone/>
            </a:pPr>
            <a:r>
              <a:rPr lang="en-US" sz="2400" dirty="0"/>
              <a:t>As you check your vehicle before and during travel, you will need to remain aware of what your gauges say</a:t>
            </a:r>
            <a:r>
              <a:rPr lang="en-US" sz="2400" dirty="0" smtClean="0"/>
              <a:t>.</a:t>
            </a:r>
          </a:p>
          <a:p>
            <a:pPr marL="0" indent="0">
              <a:buNone/>
            </a:pPr>
            <a:r>
              <a:rPr lang="en-US" sz="2800" dirty="0" smtClean="0">
                <a:solidFill>
                  <a:srgbClr val="FFC000"/>
                </a:solidFill>
              </a:rPr>
              <a:t>B. Checking Oil Pressure</a:t>
            </a:r>
          </a:p>
        </p:txBody>
      </p:sp>
      <p:pic>
        <p:nvPicPr>
          <p:cNvPr id="4" name="Picture 3"/>
          <p:cNvPicPr>
            <a:picLocks noChangeAspect="1"/>
          </p:cNvPicPr>
          <p:nvPr/>
        </p:nvPicPr>
        <p:blipFill>
          <a:blip r:embed="rId2"/>
          <a:stretch>
            <a:fillRect/>
          </a:stretch>
        </p:blipFill>
        <p:spPr>
          <a:xfrm>
            <a:off x="5684726" y="2264480"/>
            <a:ext cx="3601755" cy="4119164"/>
          </a:xfrm>
          <a:prstGeom prst="rect">
            <a:avLst/>
          </a:prstGeom>
        </p:spPr>
      </p:pic>
      <p:sp>
        <p:nvSpPr>
          <p:cNvPr id="6" name="TextBox 5"/>
          <p:cNvSpPr txBox="1"/>
          <p:nvPr/>
        </p:nvSpPr>
        <p:spPr>
          <a:xfrm>
            <a:off x="331068" y="2616132"/>
            <a:ext cx="5214552" cy="3785652"/>
          </a:xfrm>
          <a:prstGeom prst="rect">
            <a:avLst/>
          </a:prstGeom>
          <a:noFill/>
        </p:spPr>
        <p:txBody>
          <a:bodyPr wrap="square" rtlCol="0">
            <a:spAutoFit/>
          </a:bodyPr>
          <a:lstStyle/>
          <a:p>
            <a:pPr marL="0" indent="0">
              <a:buNone/>
            </a:pPr>
            <a:endParaRPr lang="en-US" sz="2400" dirty="0">
              <a:latin typeface="+mn-lt"/>
              <a:ea typeface="+mn-ea"/>
              <a:cs typeface="+mn-cs"/>
            </a:endParaRPr>
          </a:p>
          <a:p>
            <a:r>
              <a:rPr lang="en-US" sz="2400" dirty="0">
                <a:latin typeface="+mn-lt"/>
                <a:ea typeface="+mn-ea"/>
                <a:cs typeface="+mn-cs"/>
              </a:rPr>
              <a:t>Oil pressure should come up to normal within seconds after engine is started. The Engine Oil Pressure gauge will have a higher </a:t>
            </a:r>
            <a:r>
              <a:rPr lang="en-US" sz="2400" dirty="0" smtClean="0">
                <a:latin typeface="+mn-lt"/>
                <a:ea typeface="+mn-ea"/>
                <a:cs typeface="+mn-cs"/>
              </a:rPr>
              <a:t>PSI (pounds </a:t>
            </a:r>
            <a:r>
              <a:rPr lang="en-US" sz="2400" dirty="0">
                <a:latin typeface="+mn-lt"/>
                <a:ea typeface="+mn-ea"/>
                <a:cs typeface="+mn-cs"/>
              </a:rPr>
              <a:t>per square inch) when the oil is cold. As the engine warms up, the </a:t>
            </a:r>
            <a:r>
              <a:rPr lang="en-US" sz="2400" dirty="0" smtClean="0">
                <a:latin typeface="+mn-lt"/>
                <a:ea typeface="+mn-ea"/>
                <a:cs typeface="+mn-cs"/>
              </a:rPr>
              <a:t>PSI </a:t>
            </a:r>
            <a:r>
              <a:rPr lang="en-US" sz="2400" dirty="0">
                <a:latin typeface="+mn-lt"/>
                <a:ea typeface="+mn-ea"/>
                <a:cs typeface="+mn-cs"/>
              </a:rPr>
              <a:t>will fall. </a:t>
            </a:r>
            <a:r>
              <a:rPr lang="en-US" sz="2400" dirty="0">
                <a:solidFill>
                  <a:srgbClr val="FFC000"/>
                </a:solidFill>
                <a:latin typeface="+mn-lt"/>
                <a:ea typeface="+mn-ea"/>
                <a:cs typeface="+mn-cs"/>
              </a:rPr>
              <a:t>Normal readings run from 30 to 75 </a:t>
            </a:r>
            <a:r>
              <a:rPr lang="en-US" sz="2400" dirty="0" smtClean="0">
                <a:solidFill>
                  <a:srgbClr val="FFC000"/>
                </a:solidFill>
                <a:latin typeface="+mn-lt"/>
                <a:ea typeface="+mn-ea"/>
                <a:cs typeface="+mn-cs"/>
              </a:rPr>
              <a:t>PSI.</a:t>
            </a:r>
            <a:endParaRPr lang="en-US" sz="2400" dirty="0">
              <a:solidFill>
                <a:srgbClr val="FFC000"/>
              </a:solidFill>
              <a:latin typeface="+mn-lt"/>
              <a:ea typeface="+mn-ea"/>
              <a:cs typeface="+mn-cs"/>
            </a:endParaRPr>
          </a:p>
        </p:txBody>
      </p:sp>
    </p:spTree>
    <p:extLst>
      <p:ext uri="{BB962C8B-B14F-4D97-AF65-F5344CB8AC3E}">
        <p14:creationId xmlns:p14="http://schemas.microsoft.com/office/powerpoint/2010/main" val="36391196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508501"/>
            <a:ext cx="8501738" cy="5927462"/>
          </a:xfrm>
        </p:spPr>
        <p:txBody>
          <a:bodyPr>
            <a:normAutofit/>
          </a:bodyPr>
          <a:lstStyle/>
          <a:p>
            <a:pPr marL="0" indent="0">
              <a:buNone/>
            </a:pPr>
            <a:r>
              <a:rPr lang="en-US" sz="2800" dirty="0" smtClean="0">
                <a:solidFill>
                  <a:srgbClr val="FFC000"/>
                </a:solidFill>
              </a:rPr>
              <a:t>C. Air Brake Pressure System</a:t>
            </a:r>
            <a:endParaRPr lang="en-US" sz="2800" dirty="0">
              <a:solidFill>
                <a:srgbClr val="FFC000"/>
              </a:solidFill>
            </a:endParaRPr>
          </a:p>
          <a:p>
            <a:pPr marL="0" indent="0">
              <a:buNone/>
            </a:pPr>
            <a:r>
              <a:rPr lang="en-US" sz="2400" dirty="0" smtClean="0"/>
              <a:t>It is hard to say which system in your vehicle is the most important. Surely, if you brakes don’t work, you and everyone ahead of you are in trouble. Your brakes are critical to driving safely!</a:t>
            </a:r>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a:p>
          <a:p>
            <a:pPr marL="0" indent="0">
              <a:buNone/>
            </a:pPr>
            <a:r>
              <a:rPr lang="en-US" sz="2400" dirty="0" smtClean="0"/>
              <a:t>If your vehicle has an air brake system, you will need to know how pressure affects your brakes. Air brakes run on air pressure.</a:t>
            </a:r>
          </a:p>
        </p:txBody>
      </p:sp>
      <p:pic>
        <p:nvPicPr>
          <p:cNvPr id="33796" name="Picture 4" descr="http://downloads.clipart.com/20651883.png?t=1406665056&amp;h=a79c7f288ec0e6c975e10ddb9839859b&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8926" y="2285619"/>
            <a:ext cx="2258139" cy="2182164"/>
          </a:xfrm>
          <a:prstGeom prst="rect">
            <a:avLst/>
          </a:prstGeom>
          <a:noFill/>
          <a:extLst>
            <a:ext uri="{909E8E84-426E-40DD-AFC4-6F175D3DCCD1}">
              <a14:hiddenFill xmlns:a14="http://schemas.microsoft.com/office/drawing/2010/main">
                <a:solidFill>
                  <a:srgbClr val="FFFFFF"/>
                </a:solidFill>
              </a14:hiddenFill>
            </a:ext>
          </a:extLst>
        </p:spPr>
      </p:pic>
      <p:pic>
        <p:nvPicPr>
          <p:cNvPr id="33798" name="Picture 6" descr="http://downloads.clipart.com/21824993.png?t=1406665185&amp;h=5dda5956d892d3201261a6851b42e127&amp;u=leecy"/>
          <p:cNvPicPr>
            <a:picLocks noChangeAspect="1" noChangeArrowheads="1"/>
          </p:cNvPicPr>
          <p:nvPr/>
        </p:nvPicPr>
        <p:blipFill>
          <a:blip r:embed="rId3">
            <a:clrChange>
              <a:clrFrom>
                <a:srgbClr val="BFA67E"/>
              </a:clrFrom>
              <a:clrTo>
                <a:srgbClr val="BFA67E">
                  <a:alpha val="0"/>
                </a:srgbClr>
              </a:clrTo>
            </a:clrChange>
            <a:extLst>
              <a:ext uri="{28A0092B-C50C-407E-A947-70E740481C1C}">
                <a14:useLocalDpi xmlns:a14="http://schemas.microsoft.com/office/drawing/2010/main" val="0"/>
              </a:ext>
            </a:extLst>
          </a:blip>
          <a:srcRect/>
          <a:stretch>
            <a:fillRect/>
          </a:stretch>
        </p:blipFill>
        <p:spPr bwMode="auto">
          <a:xfrm flipH="1">
            <a:off x="2993391" y="2926352"/>
            <a:ext cx="1729871" cy="1871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2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ppt_x</p:attrName>
                                        </p:attrNameLst>
                                      </p:cBhvr>
                                      <p:tavLst>
                                        <p:tav tm="0">
                                          <p:val>
                                            <p:strVal val="1+#ppt_w/2"/>
                                          </p:val>
                                        </p:tav>
                                        <p:tav tm="100000">
                                          <p:val>
                                            <p:strVal val="#ppt_x"/>
                                          </p:val>
                                        </p:tav>
                                      </p:tavLst>
                                    </p:anim>
                                    <p:anim calcmode="lin" valueType="num">
                                      <p:cBhvr additive="base">
                                        <p:cTn id="8" dur="500" fill="hold"/>
                                        <p:tgtEl>
                                          <p:spTgt spid="337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68741" y="864960"/>
            <a:ext cx="8277872" cy="5776295"/>
          </a:xfrm>
          <a:prstGeom prst="rect">
            <a:avLst/>
          </a:prstGeom>
        </p:spPr>
      </p:pic>
      <p:sp>
        <p:nvSpPr>
          <p:cNvPr id="4" name="TextBox 3"/>
          <p:cNvSpPr txBox="1"/>
          <p:nvPr/>
        </p:nvSpPr>
        <p:spPr>
          <a:xfrm>
            <a:off x="1037230" y="232012"/>
            <a:ext cx="7850226" cy="461665"/>
          </a:xfrm>
          <a:prstGeom prst="rect">
            <a:avLst/>
          </a:prstGeom>
          <a:noFill/>
        </p:spPr>
        <p:txBody>
          <a:bodyPr wrap="none" rtlCol="0">
            <a:spAutoFit/>
          </a:bodyPr>
          <a:lstStyle/>
          <a:p>
            <a:r>
              <a:rPr lang="en-US" sz="2400" dirty="0" smtClean="0">
                <a:latin typeface="+mn-lt"/>
                <a:ea typeface="+mn-ea"/>
                <a:cs typeface="+mn-cs"/>
              </a:rPr>
              <a:t>Refer to this image as you cover the next few slides.</a:t>
            </a:r>
            <a:endParaRPr lang="en-US" sz="2400" dirty="0">
              <a:latin typeface="+mn-lt"/>
              <a:ea typeface="+mn-ea"/>
              <a:cs typeface="+mn-cs"/>
            </a:endParaRPr>
          </a:p>
        </p:txBody>
      </p:sp>
    </p:spTree>
    <p:extLst>
      <p:ext uri="{BB962C8B-B14F-4D97-AF65-F5344CB8AC3E}">
        <p14:creationId xmlns:p14="http://schemas.microsoft.com/office/powerpoint/2010/main" val="17724865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There are many parts to your brake system. Following are a few to keep in mind. </a:t>
            </a:r>
          </a:p>
          <a:p>
            <a:pPr marL="0" indent="0">
              <a:buNone/>
            </a:pPr>
            <a:r>
              <a:rPr lang="en-US" sz="2400" b="1" dirty="0" smtClean="0">
                <a:solidFill>
                  <a:srgbClr val="FFC000"/>
                </a:solidFill>
              </a:rPr>
              <a:t>Air </a:t>
            </a:r>
            <a:r>
              <a:rPr lang="en-US" sz="2400" b="1" dirty="0">
                <a:solidFill>
                  <a:srgbClr val="FFC000"/>
                </a:solidFill>
              </a:rPr>
              <a:t>Compressor</a:t>
            </a:r>
          </a:p>
          <a:p>
            <a:pPr marL="0" indent="0">
              <a:buNone/>
            </a:pPr>
            <a:r>
              <a:rPr lang="en-US" sz="2400" dirty="0"/>
              <a:t>The air compre</a:t>
            </a:r>
            <a:r>
              <a:rPr lang="en-US" sz="2400" b="1" dirty="0"/>
              <a:t>s</a:t>
            </a:r>
            <a:r>
              <a:rPr lang="en-US" sz="2400" dirty="0"/>
              <a:t>sor pumps air into the air storage tanks (reservoirs). The air compressor is connected to the engine through gears or a v-belt. The compressor may be air cooled or may be cooled by the engine cooling system. It may have its own oil supply or be lubricated by engine oil. If the compressor has its own oil supply, check the oil level before driving</a:t>
            </a:r>
            <a:r>
              <a:rPr lang="en-US" sz="2400" dirty="0" smtClean="0"/>
              <a:t>.! </a:t>
            </a:r>
          </a:p>
        </p:txBody>
      </p:sp>
      <p:pic>
        <p:nvPicPr>
          <p:cNvPr id="3" name="Picture 2"/>
          <p:cNvPicPr>
            <a:picLocks noChangeAspect="1"/>
          </p:cNvPicPr>
          <p:nvPr/>
        </p:nvPicPr>
        <p:blipFill>
          <a:blip r:embed="rId2"/>
          <a:stretch>
            <a:fillRect/>
          </a:stretch>
        </p:blipFill>
        <p:spPr>
          <a:xfrm>
            <a:off x="5792204" y="4640238"/>
            <a:ext cx="1426961" cy="1631951"/>
          </a:xfrm>
          <a:prstGeom prst="rect">
            <a:avLst/>
          </a:prstGeom>
        </p:spPr>
      </p:pic>
    </p:spTree>
    <p:extLst>
      <p:ext uri="{BB962C8B-B14F-4D97-AF65-F5344CB8AC3E}">
        <p14:creationId xmlns:p14="http://schemas.microsoft.com/office/powerpoint/2010/main" val="32120834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b="1" dirty="0" smtClean="0">
                <a:solidFill>
                  <a:srgbClr val="FFC000"/>
                </a:solidFill>
              </a:rPr>
              <a:t>Air </a:t>
            </a:r>
            <a:r>
              <a:rPr lang="en-US" sz="2400" b="1" dirty="0">
                <a:solidFill>
                  <a:srgbClr val="FFC000"/>
                </a:solidFill>
              </a:rPr>
              <a:t>Compressor Governor </a:t>
            </a:r>
          </a:p>
          <a:p>
            <a:pPr marL="0" indent="0">
              <a:buNone/>
            </a:pPr>
            <a:r>
              <a:rPr lang="en-US" sz="2400" dirty="0"/>
              <a:t>The </a:t>
            </a:r>
            <a:r>
              <a:rPr lang="en-US" sz="2400" dirty="0" smtClean="0"/>
              <a:t>compressor governor </a:t>
            </a:r>
            <a:r>
              <a:rPr lang="en-US" sz="2400" dirty="0"/>
              <a:t>controls when the air compressor will pump air into the air storage tanks. When air tank pressure rises to the "cut-out" level (</a:t>
            </a:r>
            <a:r>
              <a:rPr lang="en-US" sz="2400" dirty="0">
                <a:solidFill>
                  <a:srgbClr val="FFFF00"/>
                </a:solidFill>
              </a:rPr>
              <a:t>around 125 </a:t>
            </a:r>
            <a:r>
              <a:rPr lang="en-US" sz="2400" dirty="0" smtClean="0">
                <a:solidFill>
                  <a:srgbClr val="FFFF00"/>
                </a:solidFill>
              </a:rPr>
              <a:t>PSI</a:t>
            </a:r>
            <a:r>
              <a:rPr lang="en-US" sz="2400" dirty="0" smtClean="0"/>
              <a:t>), </a:t>
            </a:r>
            <a:r>
              <a:rPr lang="en-US" sz="2400" dirty="0"/>
              <a:t>the governor stops the compressor from pumping air. When the tank pressure falls to the "cut-in" pressure (</a:t>
            </a:r>
            <a:r>
              <a:rPr lang="en-US" sz="2400" dirty="0">
                <a:solidFill>
                  <a:srgbClr val="FFFF00"/>
                </a:solidFill>
              </a:rPr>
              <a:t>around 100 </a:t>
            </a:r>
            <a:r>
              <a:rPr lang="en-US" sz="2400" dirty="0" smtClean="0">
                <a:solidFill>
                  <a:srgbClr val="FFFF00"/>
                </a:solidFill>
              </a:rPr>
              <a:t>PSI</a:t>
            </a:r>
            <a:r>
              <a:rPr lang="en-US" sz="2400" dirty="0" smtClean="0"/>
              <a:t>), </a:t>
            </a:r>
            <a:r>
              <a:rPr lang="en-US" sz="2400" dirty="0"/>
              <a:t>the governor allows the compressor to start pumping again</a:t>
            </a:r>
            <a:r>
              <a:rPr lang="en-US" sz="2400" dirty="0" smtClean="0"/>
              <a:t>.</a:t>
            </a:r>
            <a:endParaRPr lang="en-US" sz="2400" dirty="0"/>
          </a:p>
          <a:p>
            <a:pPr marL="0" indent="0">
              <a:buNone/>
            </a:pPr>
            <a:r>
              <a:rPr lang="en-US" sz="2400" dirty="0"/>
              <a:t>Air </a:t>
            </a:r>
            <a:r>
              <a:rPr lang="en-US" sz="2400" dirty="0" smtClean="0"/>
              <a:t>pressure should </a:t>
            </a:r>
            <a:r>
              <a:rPr lang="en-US" sz="2400" dirty="0"/>
              <a:t>build </a:t>
            </a:r>
            <a:r>
              <a:rPr lang="en-US" sz="2400" dirty="0">
                <a:solidFill>
                  <a:srgbClr val="FFFF00"/>
                </a:solidFill>
              </a:rPr>
              <a:t>from 50 to 90 PSI within 3 minutes</a:t>
            </a:r>
            <a:r>
              <a:rPr lang="en-US" sz="2400" dirty="0"/>
              <a:t>. </a:t>
            </a:r>
            <a:r>
              <a:rPr lang="en-US" sz="2400" dirty="0" smtClean="0"/>
              <a:t>Watch your gauges. Build </a:t>
            </a:r>
            <a:r>
              <a:rPr lang="en-US" sz="2400" dirty="0"/>
              <a:t>air pressure to </a:t>
            </a:r>
            <a:r>
              <a:rPr lang="en-US" sz="2400" dirty="0" smtClean="0"/>
              <a:t>the governor </a:t>
            </a:r>
            <a:r>
              <a:rPr lang="en-US" sz="2400" dirty="0"/>
              <a:t>cut-out (usually around </a:t>
            </a:r>
            <a:r>
              <a:rPr lang="en-US" sz="2400" dirty="0" smtClean="0"/>
              <a:t>120 -140 PSI). </a:t>
            </a:r>
            <a:r>
              <a:rPr lang="en-US" sz="2400" dirty="0"/>
              <a:t>Know your vehicles </a:t>
            </a:r>
            <a:r>
              <a:rPr lang="en-US" sz="2400" dirty="0" smtClean="0"/>
              <a:t>requirements for pressure guidelines.</a:t>
            </a:r>
          </a:p>
          <a:p>
            <a:pPr marL="0" indent="0">
              <a:buNone/>
            </a:pPr>
            <a:r>
              <a:rPr lang="en-US" sz="2400" dirty="0" smtClean="0"/>
              <a:t> </a:t>
            </a:r>
            <a:endParaRPr lang="en-US" sz="2400" dirty="0"/>
          </a:p>
          <a:p>
            <a:pPr marL="0" indent="0">
              <a:buNone/>
            </a:pPr>
            <a:endParaRPr lang="en-US" sz="2400" dirty="0"/>
          </a:p>
          <a:p>
            <a:pPr marL="0" indent="0">
              <a:buNone/>
            </a:pPr>
            <a:endParaRPr lang="en-US" sz="2400" dirty="0" smtClean="0"/>
          </a:p>
        </p:txBody>
      </p:sp>
    </p:spTree>
    <p:extLst>
      <p:ext uri="{BB962C8B-B14F-4D97-AF65-F5344CB8AC3E}">
        <p14:creationId xmlns:p14="http://schemas.microsoft.com/office/powerpoint/2010/main" val="32968308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08698" y="299451"/>
            <a:ext cx="8501738" cy="5927462"/>
          </a:xfrm>
        </p:spPr>
        <p:txBody>
          <a:bodyPr/>
          <a:lstStyle/>
          <a:p>
            <a:pPr marL="0" indent="0" algn="ctr">
              <a:buNone/>
            </a:pPr>
            <a:r>
              <a:rPr lang="en-US" dirty="0" smtClean="0"/>
              <a:t>Air </a:t>
            </a:r>
            <a:r>
              <a:rPr lang="en-US" dirty="0"/>
              <a:t>Governor Explanation</a:t>
            </a:r>
            <a:br>
              <a:rPr lang="en-US" dirty="0"/>
            </a:br>
            <a:r>
              <a:rPr lang="en-US" dirty="0">
                <a:hlinkClick r:id="rId3"/>
              </a:rPr>
              <a:t>https://</a:t>
            </a:r>
            <a:r>
              <a:rPr lang="en-US" dirty="0" smtClean="0">
                <a:hlinkClick r:id="rId3"/>
              </a:rPr>
              <a:t>www.youtube.com/watch?v=9Vb32PL1PVU</a:t>
            </a:r>
            <a:r>
              <a:rPr lang="en-US" dirty="0" smtClean="0"/>
              <a:t/>
            </a:r>
            <a:br>
              <a:rPr lang="en-US" dirty="0" smtClean="0"/>
            </a:br>
            <a:r>
              <a:rPr lang="en-US" dirty="0" smtClean="0"/>
              <a:t>Allow a few seconds for the video to load.</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a:p>
        </p:txBody>
      </p:sp>
      <p:pic>
        <p:nvPicPr>
          <p:cNvPr id="5" name="9Vb32PL1PVU"/>
          <p:cNvPicPr>
            <a:picLocks noRot="1" noChangeAspect="1"/>
          </p:cNvPicPr>
          <p:nvPr>
            <a:videoFile r:link="rId1"/>
          </p:nvPr>
        </p:nvPicPr>
        <p:blipFill>
          <a:blip r:embed="rId4"/>
          <a:stretch>
            <a:fillRect/>
          </a:stretch>
        </p:blipFill>
        <p:spPr>
          <a:xfrm>
            <a:off x="414713" y="1335419"/>
            <a:ext cx="8689707" cy="4887960"/>
          </a:xfrm>
          <a:prstGeom prst="rect">
            <a:avLst/>
          </a:prstGeom>
        </p:spPr>
      </p:pic>
    </p:spTree>
    <p:extLst>
      <p:ext uri="{BB962C8B-B14F-4D97-AF65-F5344CB8AC3E}">
        <p14:creationId xmlns:p14="http://schemas.microsoft.com/office/powerpoint/2010/main" val="2509566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5259" y="541469"/>
            <a:ext cx="8501738" cy="5927462"/>
          </a:xfrm>
        </p:spPr>
        <p:txBody>
          <a:bodyPr>
            <a:normAutofit lnSpcReduction="10000"/>
          </a:bodyPr>
          <a:lstStyle/>
          <a:p>
            <a:pPr marL="0" indent="0">
              <a:buNone/>
            </a:pPr>
            <a:r>
              <a:rPr lang="en-US" sz="2400" b="1" dirty="0">
                <a:solidFill>
                  <a:srgbClr val="FFC000"/>
                </a:solidFill>
              </a:rPr>
              <a:t>Application Pressure </a:t>
            </a:r>
            <a:r>
              <a:rPr lang="en-US" sz="2400" b="1" dirty="0" smtClean="0">
                <a:solidFill>
                  <a:srgbClr val="FFC000"/>
                </a:solidFill>
              </a:rPr>
              <a:t>Gauges </a:t>
            </a:r>
          </a:p>
          <a:p>
            <a:pPr marL="0" indent="0">
              <a:buNone/>
            </a:pPr>
            <a:endParaRPr lang="en-US" sz="2200" b="1" dirty="0">
              <a:solidFill>
                <a:srgbClr val="FFC000"/>
              </a:solidFill>
            </a:endParaRPr>
          </a:p>
          <a:p>
            <a:pPr marL="0" indent="0">
              <a:spcBef>
                <a:spcPts val="0"/>
              </a:spcBef>
              <a:spcAft>
                <a:spcPts val="0"/>
              </a:spcAft>
              <a:buNone/>
            </a:pPr>
            <a:endParaRPr lang="en-US" sz="2200" dirty="0" smtClean="0"/>
          </a:p>
          <a:p>
            <a:pPr marL="0" indent="0">
              <a:spcBef>
                <a:spcPts val="0"/>
              </a:spcBef>
              <a:spcAft>
                <a:spcPts val="0"/>
              </a:spcAft>
              <a:buNone/>
            </a:pPr>
            <a:r>
              <a:rPr lang="en-US" sz="2200" dirty="0" smtClean="0"/>
              <a:t>All </a:t>
            </a:r>
            <a:r>
              <a:rPr lang="en-US" sz="2200" dirty="0"/>
              <a:t>vehicles are equipped with a pressure </a:t>
            </a:r>
            <a:r>
              <a:rPr lang="en-US" sz="2200" dirty="0" smtClean="0"/>
              <a:t>gauges </a:t>
            </a:r>
            <a:r>
              <a:rPr lang="en-US" sz="2200" dirty="0"/>
              <a:t>to indicate the amount of air pressure in the main reservoir system. </a:t>
            </a:r>
            <a:r>
              <a:rPr lang="en-US" sz="2200" dirty="0" smtClean="0"/>
              <a:t>These  </a:t>
            </a:r>
            <a:r>
              <a:rPr lang="en-US" sz="2200" dirty="0"/>
              <a:t>gauge </a:t>
            </a:r>
            <a:r>
              <a:rPr lang="en-US" sz="2200" dirty="0" smtClean="0"/>
              <a:t>are </a:t>
            </a:r>
            <a:r>
              <a:rPr lang="en-US" sz="2200" dirty="0"/>
              <a:t>mounted in the cab, usually on the dashboard. Common operating </a:t>
            </a:r>
            <a:r>
              <a:rPr lang="en-US" sz="2200" dirty="0" smtClean="0"/>
              <a:t>pressures </a:t>
            </a:r>
            <a:r>
              <a:rPr lang="en-US" sz="2200" dirty="0"/>
              <a:t>are </a:t>
            </a:r>
            <a:r>
              <a:rPr lang="en-US" sz="2200" dirty="0">
                <a:solidFill>
                  <a:srgbClr val="FFFF00"/>
                </a:solidFill>
              </a:rPr>
              <a:t>85 PSI to 105 PSI </a:t>
            </a:r>
            <a:r>
              <a:rPr lang="en-US" sz="2200" dirty="0"/>
              <a:t>and </a:t>
            </a:r>
            <a:r>
              <a:rPr lang="en-US" sz="2200" dirty="0">
                <a:solidFill>
                  <a:srgbClr val="FFFF00"/>
                </a:solidFill>
              </a:rPr>
              <a:t>105 PSI to 125 PSI</a:t>
            </a:r>
            <a:r>
              <a:rPr lang="en-US" sz="2200" dirty="0"/>
              <a:t>, depending on the system. Monitoring </a:t>
            </a:r>
            <a:r>
              <a:rPr lang="en-US" sz="2200" dirty="0" smtClean="0"/>
              <a:t>gauges </a:t>
            </a:r>
            <a:r>
              <a:rPr lang="en-US" sz="2200" dirty="0"/>
              <a:t>will alert the driver to any unusual changes in pressure. </a:t>
            </a:r>
            <a:endParaRPr lang="en-US" sz="2200" dirty="0" smtClean="0"/>
          </a:p>
          <a:p>
            <a:pPr marL="0" indent="0">
              <a:spcBef>
                <a:spcPts val="0"/>
              </a:spcBef>
              <a:spcAft>
                <a:spcPts val="0"/>
              </a:spcAft>
              <a:buNone/>
            </a:pPr>
            <a:endParaRPr lang="en-US" sz="2200" dirty="0"/>
          </a:p>
          <a:p>
            <a:pPr marL="0" indent="0">
              <a:spcBef>
                <a:spcPts val="0"/>
              </a:spcBef>
              <a:spcAft>
                <a:spcPts val="0"/>
              </a:spcAft>
              <a:buNone/>
            </a:pPr>
            <a:r>
              <a:rPr lang="en-US" sz="2200" dirty="0"/>
              <a:t>This </a:t>
            </a:r>
            <a:r>
              <a:rPr lang="en-US" sz="2200" dirty="0" smtClean="0"/>
              <a:t>gauges </a:t>
            </a:r>
            <a:r>
              <a:rPr lang="en-US" sz="2200" dirty="0"/>
              <a:t>shows how much air pressure you are applying to the brakes</a:t>
            </a:r>
            <a:r>
              <a:rPr lang="en-US" sz="2200" i="1" dirty="0">
                <a:solidFill>
                  <a:srgbClr val="FFFF00"/>
                </a:solidFill>
              </a:rPr>
              <a:t>. If you have to increase the application pressure to hold the same speed means the brakes are fading</a:t>
            </a:r>
            <a:r>
              <a:rPr lang="en-US" sz="2200" dirty="0"/>
              <a:t>. You should slow down and use a lower gear.</a:t>
            </a:r>
            <a:endParaRPr lang="en-US" sz="2200" dirty="0" smtClean="0"/>
          </a:p>
          <a:p>
            <a:pPr marL="0" indent="0">
              <a:spcBef>
                <a:spcPts val="0"/>
              </a:spcBef>
              <a:spcAft>
                <a:spcPts val="0"/>
              </a:spcAft>
              <a:buNone/>
            </a:pPr>
            <a:endParaRPr lang="en-US" sz="2400" dirty="0" smtClean="0"/>
          </a:p>
          <a:p>
            <a:pPr marL="0" indent="0">
              <a:spcBef>
                <a:spcPts val="0"/>
              </a:spcBef>
              <a:spcAft>
                <a:spcPts val="0"/>
              </a:spcAft>
              <a:buNone/>
            </a:pPr>
            <a:r>
              <a:rPr lang="en-US" sz="2400" dirty="0"/>
              <a:t>Go to the next slide to watch a movie clip showing exactly how the Air Compressor Governor works</a:t>
            </a:r>
          </a:p>
          <a:p>
            <a:pPr marL="0" indent="0">
              <a:spcBef>
                <a:spcPts val="0"/>
              </a:spcBef>
              <a:spcAft>
                <a:spcPts val="0"/>
              </a:spcAft>
              <a:buNone/>
            </a:pPr>
            <a:endParaRPr lang="en-US" sz="2400" dirty="0"/>
          </a:p>
          <a:p>
            <a:pPr marL="0" indent="0">
              <a:spcBef>
                <a:spcPts val="0"/>
              </a:spcBef>
              <a:spcAft>
                <a:spcPts val="0"/>
              </a:spcAft>
              <a:buNone/>
            </a:pPr>
            <a:endParaRPr lang="en-US" sz="2400" dirty="0"/>
          </a:p>
        </p:txBody>
      </p:sp>
      <p:grpSp>
        <p:nvGrpSpPr>
          <p:cNvPr id="8" name="Group 7"/>
          <p:cNvGrpSpPr/>
          <p:nvPr/>
        </p:nvGrpSpPr>
        <p:grpSpPr>
          <a:xfrm>
            <a:off x="4971113" y="136478"/>
            <a:ext cx="3337043" cy="1413246"/>
            <a:chOff x="4971113" y="136478"/>
            <a:chExt cx="3337043" cy="1413246"/>
          </a:xfrm>
        </p:grpSpPr>
        <p:pic>
          <p:nvPicPr>
            <p:cNvPr id="3" name="Picture 2"/>
            <p:cNvPicPr>
              <a:picLocks noChangeAspect="1"/>
            </p:cNvPicPr>
            <p:nvPr/>
          </p:nvPicPr>
          <p:blipFill rotWithShape="1">
            <a:blip r:embed="rId2"/>
            <a:srcRect l="1477" t="788" r="18981" b="15113"/>
            <a:stretch/>
          </p:blipFill>
          <p:spPr>
            <a:xfrm>
              <a:off x="5923128" y="136478"/>
              <a:ext cx="1433015" cy="1105468"/>
            </a:xfrm>
            <a:prstGeom prst="rect">
              <a:avLst/>
            </a:prstGeom>
          </p:spPr>
        </p:pic>
        <p:grpSp>
          <p:nvGrpSpPr>
            <p:cNvPr id="6" name="Group 5"/>
            <p:cNvGrpSpPr/>
            <p:nvPr/>
          </p:nvGrpSpPr>
          <p:grpSpPr>
            <a:xfrm>
              <a:off x="4971113" y="1241946"/>
              <a:ext cx="3337043" cy="307778"/>
              <a:chOff x="4990748" y="1286710"/>
              <a:chExt cx="3337043" cy="307778"/>
            </a:xfrm>
          </p:grpSpPr>
          <p:sp>
            <p:nvSpPr>
              <p:cNvPr id="4" name="TextBox 3"/>
              <p:cNvSpPr txBox="1"/>
              <p:nvPr/>
            </p:nvSpPr>
            <p:spPr>
              <a:xfrm>
                <a:off x="4990748" y="1286711"/>
                <a:ext cx="1519968" cy="307777"/>
              </a:xfrm>
              <a:prstGeom prst="rect">
                <a:avLst/>
              </a:prstGeom>
              <a:solidFill>
                <a:schemeClr val="tx1"/>
              </a:solidFill>
            </p:spPr>
            <p:txBody>
              <a:bodyPr wrap="none" rtlCol="0">
                <a:spAutoFit/>
              </a:bodyPr>
              <a:lstStyle/>
              <a:p>
                <a:r>
                  <a:rPr lang="en-US" sz="1400" dirty="0" smtClean="0">
                    <a:solidFill>
                      <a:schemeClr val="bg1"/>
                    </a:solidFill>
                    <a:latin typeface="+mn-lt"/>
                    <a:ea typeface="+mn-ea"/>
                    <a:cs typeface="+mn-cs"/>
                  </a:rPr>
                  <a:t>Pressure gauge</a:t>
                </a:r>
                <a:endParaRPr lang="en-US" sz="1400" dirty="0">
                  <a:solidFill>
                    <a:schemeClr val="bg1"/>
                  </a:solidFill>
                  <a:latin typeface="+mn-lt"/>
                  <a:ea typeface="+mn-ea"/>
                  <a:cs typeface="+mn-cs"/>
                </a:endParaRPr>
              </a:p>
            </p:txBody>
          </p:sp>
          <p:sp>
            <p:nvSpPr>
              <p:cNvPr id="5" name="TextBox 4"/>
              <p:cNvSpPr txBox="1"/>
              <p:nvPr/>
            </p:nvSpPr>
            <p:spPr>
              <a:xfrm>
                <a:off x="6495238" y="1286710"/>
                <a:ext cx="1832553" cy="307777"/>
              </a:xfrm>
              <a:prstGeom prst="rect">
                <a:avLst/>
              </a:prstGeom>
              <a:solidFill>
                <a:schemeClr val="tx1"/>
              </a:solidFill>
            </p:spPr>
            <p:txBody>
              <a:bodyPr wrap="none" rtlCol="0">
                <a:spAutoFit/>
              </a:bodyPr>
              <a:lstStyle/>
              <a:p>
                <a:r>
                  <a:rPr lang="en-US" sz="1400" dirty="0" smtClean="0">
                    <a:solidFill>
                      <a:schemeClr val="bg1"/>
                    </a:solidFill>
                    <a:latin typeface="+mn-lt"/>
                    <a:ea typeface="+mn-ea"/>
                    <a:cs typeface="+mn-cs"/>
                  </a:rPr>
                  <a:t>Application gauge</a:t>
                </a:r>
                <a:endParaRPr lang="en-US" sz="1400" dirty="0">
                  <a:solidFill>
                    <a:schemeClr val="bg1"/>
                  </a:solidFill>
                  <a:latin typeface="+mn-lt"/>
                  <a:ea typeface="+mn-ea"/>
                  <a:cs typeface="+mn-cs"/>
                </a:endParaRPr>
              </a:p>
            </p:txBody>
          </p:sp>
        </p:grpSp>
      </p:grpSp>
    </p:spTree>
    <p:extLst>
      <p:ext uri="{BB962C8B-B14F-4D97-AF65-F5344CB8AC3E}">
        <p14:creationId xmlns:p14="http://schemas.microsoft.com/office/powerpoint/2010/main" val="15126919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385670"/>
            <a:ext cx="8501738" cy="5927462"/>
          </a:xfrm>
        </p:spPr>
        <p:txBody>
          <a:bodyPr>
            <a:noAutofit/>
          </a:bodyPr>
          <a:lstStyle/>
          <a:p>
            <a:pPr marL="0" indent="0">
              <a:buNone/>
            </a:pPr>
            <a:r>
              <a:rPr lang="en-US" sz="2200" b="1" dirty="0">
                <a:solidFill>
                  <a:srgbClr val="FFC000"/>
                </a:solidFill>
              </a:rPr>
              <a:t>Checking </a:t>
            </a:r>
            <a:r>
              <a:rPr lang="en-US" sz="2200" b="1" dirty="0" smtClean="0">
                <a:solidFill>
                  <a:srgbClr val="FFC000"/>
                </a:solidFill>
              </a:rPr>
              <a:t>Brake Air Pressure through the Pedal</a:t>
            </a:r>
            <a:endParaRPr lang="en-US" sz="2200" b="1" dirty="0">
              <a:solidFill>
                <a:srgbClr val="FFC000"/>
              </a:solidFill>
            </a:endParaRPr>
          </a:p>
          <a:p>
            <a:pPr marL="0" indent="0">
              <a:lnSpc>
                <a:spcPct val="110000"/>
              </a:lnSpc>
              <a:buNone/>
            </a:pPr>
            <a:r>
              <a:rPr lang="en-US" sz="2200" dirty="0" smtClean="0"/>
              <a:t>You </a:t>
            </a:r>
            <a:r>
              <a:rPr lang="en-US" sz="2200" dirty="0"/>
              <a:t>put on the brakes by pushing down the </a:t>
            </a:r>
            <a:r>
              <a:rPr lang="en-US" sz="2200" dirty="0" smtClean="0"/>
              <a:t>brake pedal</a:t>
            </a:r>
            <a:r>
              <a:rPr lang="en-US" sz="2200" dirty="0"/>
              <a:t>. (It is also called the foot valve or </a:t>
            </a:r>
            <a:r>
              <a:rPr lang="en-US" sz="2200" dirty="0" smtClean="0"/>
              <a:t>treadle valve</a:t>
            </a:r>
            <a:r>
              <a:rPr lang="en-US" sz="2200" dirty="0"/>
              <a:t>.) Pushing the pedal down harder </a:t>
            </a:r>
            <a:r>
              <a:rPr lang="en-US" sz="2200" dirty="0" smtClean="0"/>
              <a:t>applies more </a:t>
            </a:r>
            <a:r>
              <a:rPr lang="en-US" sz="2200" dirty="0"/>
              <a:t>air pressure. </a:t>
            </a:r>
            <a:endParaRPr lang="en-US" sz="2200" dirty="0" smtClean="0"/>
          </a:p>
          <a:p>
            <a:pPr marL="0" indent="0">
              <a:lnSpc>
                <a:spcPct val="110000"/>
              </a:lnSpc>
              <a:buNone/>
            </a:pPr>
            <a:endParaRPr lang="en-US" sz="2200" dirty="0"/>
          </a:p>
          <a:p>
            <a:pPr marL="0" indent="0">
              <a:lnSpc>
                <a:spcPct val="110000"/>
              </a:lnSpc>
              <a:buNone/>
            </a:pPr>
            <a:endParaRPr lang="en-US" sz="2200" dirty="0" smtClean="0"/>
          </a:p>
          <a:p>
            <a:pPr marL="0" indent="0">
              <a:lnSpc>
                <a:spcPct val="110000"/>
              </a:lnSpc>
              <a:buNone/>
            </a:pPr>
            <a:endParaRPr lang="en-US" sz="2200" dirty="0"/>
          </a:p>
          <a:p>
            <a:pPr marL="0" indent="0">
              <a:lnSpc>
                <a:spcPct val="110000"/>
              </a:lnSpc>
              <a:buNone/>
            </a:pPr>
            <a:r>
              <a:rPr lang="en-US" sz="2200" dirty="0" smtClean="0"/>
              <a:t>Letting </a:t>
            </a:r>
            <a:r>
              <a:rPr lang="en-US" sz="2200" dirty="0"/>
              <a:t>up on the brake </a:t>
            </a:r>
            <a:r>
              <a:rPr lang="en-US" sz="2200" dirty="0" smtClean="0"/>
              <a:t>pedal reduces </a:t>
            </a:r>
            <a:r>
              <a:rPr lang="en-US" sz="2200" dirty="0"/>
              <a:t>the air pressure and releases the brakes</a:t>
            </a:r>
            <a:r>
              <a:rPr lang="en-US" sz="2200" dirty="0" smtClean="0"/>
              <a:t>. Releasing </a:t>
            </a:r>
            <a:r>
              <a:rPr lang="en-US" sz="2200" dirty="0"/>
              <a:t>the brakes lets some compressed air </a:t>
            </a:r>
            <a:r>
              <a:rPr lang="en-US" sz="2200" dirty="0" smtClean="0"/>
              <a:t>go out </a:t>
            </a:r>
            <a:r>
              <a:rPr lang="en-US" sz="2200" dirty="0"/>
              <a:t>of the system, so the air pressure in </a:t>
            </a:r>
            <a:r>
              <a:rPr lang="en-US" sz="2200" dirty="0" smtClean="0"/>
              <a:t>the system is </a:t>
            </a:r>
            <a:r>
              <a:rPr lang="en-US" sz="2200" dirty="0"/>
              <a:t>reduced. It must be made up by the </a:t>
            </a:r>
            <a:r>
              <a:rPr lang="en-US" sz="2200" dirty="0" smtClean="0"/>
              <a:t>air compressor</a:t>
            </a:r>
            <a:r>
              <a:rPr lang="en-US" sz="2200" dirty="0"/>
              <a:t>. Pressing and releasing the </a:t>
            </a:r>
            <a:r>
              <a:rPr lang="en-US" sz="2200" dirty="0" smtClean="0"/>
              <a:t>pedal unnecessarily </a:t>
            </a:r>
            <a:r>
              <a:rPr lang="en-US" sz="2200" dirty="0"/>
              <a:t>can let air out faster than </a:t>
            </a:r>
            <a:r>
              <a:rPr lang="en-US" sz="2200" dirty="0" smtClean="0"/>
              <a:t>the compressor </a:t>
            </a:r>
            <a:r>
              <a:rPr lang="en-US" sz="2200" dirty="0"/>
              <a:t>can replace it. If the pressure gets </a:t>
            </a:r>
            <a:r>
              <a:rPr lang="en-US" sz="2200" dirty="0" smtClean="0"/>
              <a:t>too low</a:t>
            </a:r>
            <a:r>
              <a:rPr lang="en-US" sz="2200" dirty="0"/>
              <a:t>, the brakes won't work.</a:t>
            </a:r>
          </a:p>
        </p:txBody>
      </p:sp>
      <p:pic>
        <p:nvPicPr>
          <p:cNvPr id="37890" name="Picture 2" descr="http://images.clipart.com/thb/thb5/CL/STGR024/broder-6/parts/2112828.thb.jpg?trnpr13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3510" y="2181651"/>
            <a:ext cx="1559738" cy="1323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393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0" indent="0">
              <a:spcBef>
                <a:spcPts val="0"/>
              </a:spcBef>
              <a:spcAft>
                <a:spcPts val="0"/>
              </a:spcAft>
              <a:buNone/>
            </a:pPr>
            <a:r>
              <a:rPr lang="en-US" sz="2200" dirty="0" smtClean="0"/>
              <a:t>The </a:t>
            </a:r>
            <a:r>
              <a:rPr lang="en-US" sz="2200" dirty="0"/>
              <a:t>need for increased pressure can also be caused by brakes out of adjustment, air leaks, or mechanical problems. </a:t>
            </a:r>
            <a:endParaRPr lang="en-US" sz="2200" dirty="0" smtClean="0"/>
          </a:p>
          <a:p>
            <a:pPr marL="0" indent="0">
              <a:spcBef>
                <a:spcPts val="0"/>
              </a:spcBef>
              <a:spcAft>
                <a:spcPts val="0"/>
              </a:spcAft>
              <a:buNone/>
            </a:pPr>
            <a:endParaRPr lang="en-US" sz="2200" dirty="0"/>
          </a:p>
          <a:p>
            <a:pPr marL="0" indent="0">
              <a:buNone/>
            </a:pPr>
            <a:r>
              <a:rPr lang="en-US" sz="2200" dirty="0" smtClean="0"/>
              <a:t>A </a:t>
            </a:r>
            <a:r>
              <a:rPr lang="en-US" sz="2200" dirty="0"/>
              <a:t>low air pressure warning signal is required </a:t>
            </a:r>
            <a:r>
              <a:rPr lang="en-US" sz="2200" dirty="0" smtClean="0"/>
              <a:t>on vehicles </a:t>
            </a:r>
            <a:r>
              <a:rPr lang="en-US" sz="2200" dirty="0"/>
              <a:t>with air brakes. </a:t>
            </a:r>
            <a:r>
              <a:rPr lang="en-US" sz="2200" dirty="0" smtClean="0"/>
              <a:t>The </a:t>
            </a:r>
            <a:r>
              <a:rPr lang="en-US" sz="2200" dirty="0"/>
              <a:t>warning signal you </a:t>
            </a:r>
            <a:r>
              <a:rPr lang="en-US" sz="2200" dirty="0" smtClean="0"/>
              <a:t>can see </a:t>
            </a:r>
            <a:r>
              <a:rPr lang="en-US" sz="2200" dirty="0"/>
              <a:t>must come on before the air pressure in </a:t>
            </a:r>
            <a:r>
              <a:rPr lang="en-US" sz="2200" dirty="0" smtClean="0"/>
              <a:t>the tanks </a:t>
            </a:r>
            <a:r>
              <a:rPr lang="en-US" sz="2200" dirty="0"/>
              <a:t>falls below 60 psi. (Or one half </a:t>
            </a:r>
            <a:r>
              <a:rPr lang="en-US" sz="2200" dirty="0" err="1" smtClean="0"/>
              <a:t>og</a:t>
            </a:r>
            <a:r>
              <a:rPr lang="en-US" sz="2200" dirty="0" smtClean="0"/>
              <a:t> the compressor </a:t>
            </a:r>
            <a:r>
              <a:rPr lang="en-US" sz="2200" dirty="0"/>
              <a:t>governor </a:t>
            </a:r>
            <a:r>
              <a:rPr lang="en-US" sz="2200" dirty="0" smtClean="0"/>
              <a:t>cut-out </a:t>
            </a:r>
            <a:r>
              <a:rPr lang="en-US" sz="2200" dirty="0"/>
              <a:t>pressure on </a:t>
            </a:r>
            <a:r>
              <a:rPr lang="en-US" sz="2200" dirty="0" smtClean="0"/>
              <a:t>older vehicles</a:t>
            </a:r>
            <a:r>
              <a:rPr lang="en-US" sz="2200" dirty="0"/>
              <a:t>.) The warning is usually a red light. </a:t>
            </a:r>
            <a:r>
              <a:rPr lang="en-US" sz="2200" dirty="0" smtClean="0"/>
              <a:t>A buzzer </a:t>
            </a:r>
            <a:r>
              <a:rPr lang="en-US" sz="2200" dirty="0"/>
              <a:t>may also come on</a:t>
            </a:r>
            <a:r>
              <a:rPr lang="en-US" sz="2200" dirty="0" smtClean="0"/>
              <a:t>.</a:t>
            </a:r>
          </a:p>
          <a:p>
            <a:pPr marL="0" indent="0">
              <a:buNone/>
            </a:pPr>
            <a:endParaRPr lang="en-US" sz="2200" dirty="0" smtClean="0"/>
          </a:p>
          <a:p>
            <a:pPr marL="0" indent="0">
              <a:buNone/>
            </a:pPr>
            <a:endParaRPr lang="en-US" sz="2200" dirty="0" smtClean="0"/>
          </a:p>
          <a:p>
            <a:pPr marL="0" indent="0">
              <a:buNone/>
            </a:pPr>
            <a:endParaRPr lang="en-US" sz="2200" dirty="0"/>
          </a:p>
          <a:p>
            <a:pPr marL="0" indent="0">
              <a:buNone/>
            </a:pPr>
            <a:r>
              <a:rPr lang="en-US" sz="2200" dirty="0" smtClean="0"/>
              <a:t>Go </a:t>
            </a:r>
            <a:r>
              <a:rPr lang="en-US" sz="2200" dirty="0"/>
              <a:t>to the next slide to watch a clip on how the whole Air Brake system works.</a:t>
            </a:r>
          </a:p>
          <a:p>
            <a:pPr marL="0" indent="0">
              <a:buNone/>
            </a:pPr>
            <a:endParaRPr lang="en-US" sz="2200" dirty="0"/>
          </a:p>
        </p:txBody>
      </p:sp>
      <p:grpSp>
        <p:nvGrpSpPr>
          <p:cNvPr id="4" name="Group 3"/>
          <p:cNvGrpSpPr/>
          <p:nvPr/>
        </p:nvGrpSpPr>
        <p:grpSpPr>
          <a:xfrm>
            <a:off x="3397020" y="3505200"/>
            <a:ext cx="2062084" cy="1271516"/>
            <a:chOff x="3207223" y="4299466"/>
            <a:chExt cx="1717390" cy="1126608"/>
          </a:xfrm>
        </p:grpSpPr>
        <p:pic>
          <p:nvPicPr>
            <p:cNvPr id="36868" name="Picture 4" descr="http://downloads.clipart.com/22340830.png?t=1406741318&amp;h=86bf6c29ae92f60e7e348eda30aec51c&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7223" y="4299466"/>
              <a:ext cx="1717390" cy="1126608"/>
            </a:xfrm>
            <a:prstGeom prst="rect">
              <a:avLst/>
            </a:prstGeom>
            <a:noFill/>
            <a:extLst>
              <a:ext uri="{909E8E84-426E-40DD-AFC4-6F175D3DCCD1}">
                <a14:hiddenFill xmlns:a14="http://schemas.microsoft.com/office/drawing/2010/main">
                  <a:solidFill>
                    <a:srgbClr val="FFFFFF"/>
                  </a:solidFill>
                </a14:hiddenFill>
              </a:ext>
            </a:extLst>
          </p:spPr>
        </p:pic>
        <p:pic>
          <p:nvPicPr>
            <p:cNvPr id="36866" name="Picture 2" descr="http://images.clipart.com/thb/thb11/PO/5344_2005020023/020628_1600_23/23205255.thb.jpg?020628_1600_2375_d__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3781" y="4804012"/>
              <a:ext cx="1079288" cy="62206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497374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US" dirty="0" smtClean="0"/>
              <a:t>Full explanation on how air brakes work</a:t>
            </a:r>
            <a:br>
              <a:rPr lang="en-US" dirty="0" smtClean="0"/>
            </a:br>
            <a:r>
              <a:rPr lang="en-US" dirty="0" smtClean="0">
                <a:hlinkClick r:id="rId3"/>
              </a:rPr>
              <a:t>https</a:t>
            </a:r>
            <a:r>
              <a:rPr lang="en-US" dirty="0">
                <a:hlinkClick r:id="rId3"/>
              </a:rPr>
              <a:t>://</a:t>
            </a:r>
            <a:r>
              <a:rPr lang="en-US" dirty="0" smtClean="0">
                <a:hlinkClick r:id="rId3"/>
              </a:rPr>
              <a:t>www.youtube.com/watch?v=UuajFbUNydo</a:t>
            </a:r>
            <a:r>
              <a:rPr lang="en-US" dirty="0" smtClean="0"/>
              <a:t/>
            </a:r>
            <a:br>
              <a:rPr lang="en-US" dirty="0" smtClean="0"/>
            </a:br>
            <a:r>
              <a:rPr lang="en-US" dirty="0"/>
              <a:t>Allow a few seconds for the video to load.</a:t>
            </a:r>
          </a:p>
          <a:p>
            <a:pPr marL="0" indent="0" algn="ctr">
              <a:buNone/>
            </a:pPr>
            <a:r>
              <a:rPr lang="en-US" dirty="0" smtClean="0"/>
              <a:t> </a:t>
            </a:r>
            <a:endParaRPr lang="en-US" dirty="0"/>
          </a:p>
        </p:txBody>
      </p:sp>
      <p:pic>
        <p:nvPicPr>
          <p:cNvPr id="3" name="UuajFbUNydo"/>
          <p:cNvPicPr>
            <a:picLocks noRot="1" noChangeAspect="1"/>
          </p:cNvPicPr>
          <p:nvPr>
            <a:videoFile r:link="rId1"/>
          </p:nvPr>
        </p:nvPicPr>
        <p:blipFill>
          <a:blip r:embed="rId4"/>
          <a:stretch>
            <a:fillRect/>
          </a:stretch>
        </p:blipFill>
        <p:spPr>
          <a:xfrm>
            <a:off x="470589" y="1597215"/>
            <a:ext cx="8577956" cy="4825100"/>
          </a:xfrm>
          <a:prstGeom prst="rect">
            <a:avLst/>
          </a:prstGeom>
        </p:spPr>
      </p:pic>
    </p:spTree>
    <p:extLst>
      <p:ext uri="{BB962C8B-B14F-4D97-AF65-F5344CB8AC3E}">
        <p14:creationId xmlns:p14="http://schemas.microsoft.com/office/powerpoint/2010/main" val="3209408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6857" y="680549"/>
            <a:ext cx="8501738" cy="6081793"/>
          </a:xfrm>
        </p:spPr>
        <p:txBody>
          <a:bodyPr>
            <a:normAutofit/>
          </a:bodyPr>
          <a:lstStyle/>
          <a:p>
            <a:pPr marL="0" indent="0">
              <a:buNone/>
            </a:pPr>
            <a:r>
              <a:rPr lang="en-US" sz="2800" dirty="0" smtClean="0">
                <a:solidFill>
                  <a:srgbClr val="FFC000"/>
                </a:solidFill>
              </a:rPr>
              <a:t>II. TIRE TREAD ISSUES</a:t>
            </a:r>
          </a:p>
          <a:p>
            <a:pPr marL="0" indent="0">
              <a:buNone/>
            </a:pPr>
            <a:r>
              <a:rPr lang="en-US" dirty="0" smtClean="0"/>
              <a:t>Tires </a:t>
            </a:r>
            <a:r>
              <a:rPr lang="en-US" dirty="0"/>
              <a:t>are the cause of 53.5 </a:t>
            </a:r>
            <a:r>
              <a:rPr lang="en-US" dirty="0" smtClean="0"/>
              <a:t>% of </a:t>
            </a:r>
            <a:r>
              <a:rPr lang="en-US" dirty="0"/>
              <a:t>roadside breakdowns, according </a:t>
            </a:r>
            <a:r>
              <a:rPr lang="en-US" dirty="0" smtClean="0"/>
              <a:t>(Heavy </a:t>
            </a:r>
            <a:r>
              <a:rPr lang="en-US" dirty="0"/>
              <a:t>Duty </a:t>
            </a:r>
            <a:r>
              <a:rPr lang="en-US" dirty="0" smtClean="0"/>
              <a:t>Trucking magazine). </a:t>
            </a:r>
            <a:r>
              <a:rPr lang="en-US" dirty="0"/>
              <a:t>From 2007 to 2009, they were also the second leading cause of roadside inspection citations after brakes, as reported by the Commercial Vehicle Safety Alliance (CVSA</a:t>
            </a:r>
            <a:r>
              <a:rPr lang="en-US" dirty="0" smtClean="0"/>
              <a:t>).</a:t>
            </a:r>
          </a:p>
          <a:p>
            <a:pPr marL="0" indent="0">
              <a:buNone/>
            </a:pPr>
            <a:endParaRPr lang="en-US" dirty="0" smtClean="0"/>
          </a:p>
          <a:p>
            <a:pPr marL="0" indent="0">
              <a:buNone/>
            </a:pPr>
            <a:endParaRPr lang="en-US" dirty="0" smtClean="0"/>
          </a:p>
          <a:p>
            <a:pPr marL="0" indent="0">
              <a:buNone/>
            </a:pPr>
            <a:endParaRPr lang="en-US" dirty="0" smtClean="0"/>
          </a:p>
          <a:p>
            <a:pPr marL="0" indent="0">
              <a:buNone/>
            </a:pPr>
            <a:r>
              <a:rPr lang="en-US" dirty="0" smtClean="0"/>
              <a:t>Read more amazing statistics related to tire maintenance and inspection by clicking on the link below.</a:t>
            </a:r>
          </a:p>
          <a:p>
            <a:pPr marL="0" indent="0" algn="ctr">
              <a:buNone/>
            </a:pPr>
            <a:r>
              <a:rPr lang="en-US" dirty="0">
                <a:hlinkClick r:id="rId2" action="ppaction://hlinkfile"/>
              </a:rPr>
              <a:t>Tire Pressure Monitoring and Inflation Maintenance - 2010 </a:t>
            </a:r>
            <a:r>
              <a:rPr lang="en-US" dirty="0" smtClean="0">
                <a:hlinkClick r:id="rId2" action="ppaction://hlinkfile"/>
              </a:rPr>
              <a:t>Study</a:t>
            </a:r>
            <a:endParaRPr lang="en-US" dirty="0"/>
          </a:p>
          <a:p>
            <a:pPr marL="0" indent="0">
              <a:buNone/>
            </a:pPr>
            <a:endParaRPr lang="en-US" sz="1800" dirty="0"/>
          </a:p>
        </p:txBody>
      </p:sp>
      <p:pic>
        <p:nvPicPr>
          <p:cNvPr id="10246" name="Picture 6" descr="http://images.clipart.com/thb/thb13/AS/000802_c892_00/26817620.thb.jpg?000802_c892_0092_c__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1093" y="2859857"/>
            <a:ext cx="2094035" cy="14000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86857" y="3205920"/>
            <a:ext cx="6534638" cy="707886"/>
          </a:xfrm>
          <a:prstGeom prst="rect">
            <a:avLst/>
          </a:prstGeom>
          <a:noFill/>
        </p:spPr>
        <p:txBody>
          <a:bodyPr wrap="square" rtlCol="0">
            <a:spAutoFit/>
          </a:bodyPr>
          <a:lstStyle/>
          <a:p>
            <a:r>
              <a:rPr lang="en-US" sz="2000" dirty="0">
                <a:latin typeface="+mn-lt"/>
                <a:ea typeface="+mn-ea"/>
                <a:cs typeface="+mn-cs"/>
              </a:rPr>
              <a:t>Tires represent the highest vehicle operating cost after fuel among fleets in the US. </a:t>
            </a:r>
          </a:p>
        </p:txBody>
      </p:sp>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2679" y1="30571" x2="2679" y2="30571"/>
                        <a14:foregroundMark x1="23214" y1="97429" x2="23214" y2="97429"/>
                        <a14:foregroundMark x1="30357" y1="97714" x2="30357" y2="97714"/>
                        <a14:foregroundMark x1="4464" y1="32571" x2="4464" y2="32571"/>
                        <a14:foregroundMark x1="8929" y1="33429" x2="8929" y2="33429"/>
                        <a14:foregroundMark x1="50893" y1="97429" x2="50893" y2="97429"/>
                      </a14:backgroundRemoval>
                    </a14:imgEffect>
                  </a14:imgLayer>
                </a14:imgProps>
              </a:ext>
            </a:extLst>
          </a:blip>
          <a:stretch>
            <a:fillRect/>
          </a:stretch>
        </p:blipFill>
        <p:spPr>
          <a:xfrm>
            <a:off x="8542392" y="765606"/>
            <a:ext cx="683669" cy="2009194"/>
          </a:xfrm>
          <a:prstGeom prst="rect">
            <a:avLst/>
          </a:prstGeom>
        </p:spPr>
      </p:pic>
      <p:pic>
        <p:nvPicPr>
          <p:cNvPr id="6" name="Picture 20" descr="http://images.clipart.com/thb/thb8/PH/px5323_20030813_40/px5323_20030813_40_04/9988346.thb.jpg?5323_030813_7474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8735" y="357384"/>
            <a:ext cx="1277981" cy="850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8861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As you now know, too much or too little air pressure can damage a tire in very little time.</a:t>
            </a:r>
          </a:p>
          <a:p>
            <a:pPr marL="0" indent="0">
              <a:buNone/>
            </a:pPr>
            <a:r>
              <a:rPr lang="en-US" sz="2400" dirty="0" smtClean="0"/>
              <a:t>Bad wear is another major reason for tire damage. </a:t>
            </a:r>
          </a:p>
          <a:p>
            <a:pPr marL="0" indent="0">
              <a:buNone/>
            </a:pPr>
            <a:r>
              <a:rPr lang="en-US" sz="2400" dirty="0" smtClean="0"/>
              <a:t>You </a:t>
            </a:r>
            <a:r>
              <a:rPr lang="en-US" sz="2400" dirty="0"/>
              <a:t>need at least </a:t>
            </a:r>
            <a:r>
              <a:rPr lang="en-US" sz="2800" b="1" dirty="0">
                <a:solidFill>
                  <a:srgbClr val="FFC000"/>
                </a:solidFill>
              </a:rPr>
              <a:t>4/32-inch</a:t>
            </a:r>
            <a:r>
              <a:rPr lang="en-US" sz="2400" dirty="0"/>
              <a:t> tread depth in every major groove on front tires. You need </a:t>
            </a:r>
            <a:r>
              <a:rPr lang="en-US" sz="2800" b="1" dirty="0">
                <a:solidFill>
                  <a:srgbClr val="FFC000"/>
                </a:solidFill>
              </a:rPr>
              <a:t>2/32 inch </a:t>
            </a:r>
            <a:r>
              <a:rPr lang="en-US" sz="2400" dirty="0"/>
              <a:t>on other tires. </a:t>
            </a:r>
            <a:endParaRPr lang="en-US" sz="2400" dirty="0" smtClean="0"/>
          </a:p>
          <a:p>
            <a:pPr marL="0" indent="0">
              <a:buNone/>
            </a:pPr>
            <a:endParaRPr lang="en-US" sz="2400" dirty="0" smtClean="0"/>
          </a:p>
          <a:p>
            <a:pPr marL="0" indent="0">
              <a:buNone/>
            </a:pPr>
            <a:r>
              <a:rPr lang="en-US" sz="2400" dirty="0" smtClean="0"/>
              <a:t>No </a:t>
            </a:r>
            <a:r>
              <a:rPr lang="en-US" sz="2400" dirty="0"/>
              <a:t>fabric should show through the tread or sidewall. </a:t>
            </a:r>
          </a:p>
          <a:p>
            <a:pPr marL="0" indent="0">
              <a:buNone/>
            </a:pPr>
            <a:endParaRPr lang="en-US" dirty="0"/>
          </a:p>
        </p:txBody>
      </p:sp>
      <p:pic>
        <p:nvPicPr>
          <p:cNvPr id="13314" name="Picture 2" descr="http://downloads.clipart.com/20313006.png?t=1405891708&amp;h=9100909e7b4275f73913b7f2e5bbde4b&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7329" y="4435119"/>
            <a:ext cx="1821251" cy="154927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7" descr="http://images.clipart.com/thb/thb8/PH/px5323_20030805_17/px5323_20030805_17_01/9934503.thb.jpg?5323_030805_671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8765" y="2918346"/>
            <a:ext cx="1175009" cy="7822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upload.wikimedia.org/wikipedia/commons/thumb/8/8b/Tire_Severe_Under_Inflation_Wear.jpg/220px-Tire_Severe_Under_Inflation_We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97274">
            <a:off x="4923718" y="4636618"/>
            <a:ext cx="1528372" cy="1146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2225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96126" y="784112"/>
            <a:ext cx="8826371" cy="5927462"/>
          </a:xfrm>
        </p:spPr>
        <p:txBody>
          <a:bodyPr>
            <a:normAutofit/>
          </a:bodyPr>
          <a:lstStyle/>
          <a:p>
            <a:pPr marL="0" indent="0">
              <a:buNone/>
            </a:pPr>
            <a:r>
              <a:rPr lang="en-US" sz="2400" dirty="0" smtClean="0"/>
              <a:t>What does</a:t>
            </a:r>
            <a:r>
              <a:rPr lang="en-US" sz="2400" dirty="0" smtClean="0">
                <a:solidFill>
                  <a:srgbClr val="FFC000"/>
                </a:solidFill>
              </a:rPr>
              <a:t> </a:t>
            </a:r>
            <a:r>
              <a:rPr lang="en-US" sz="2400" dirty="0">
                <a:solidFill>
                  <a:srgbClr val="FFC000"/>
                </a:solidFill>
              </a:rPr>
              <a:t>4/32-inch </a:t>
            </a:r>
            <a:r>
              <a:rPr lang="en-US" sz="2400" dirty="0"/>
              <a:t>tread </a:t>
            </a:r>
            <a:r>
              <a:rPr lang="en-US" sz="2400" dirty="0" smtClean="0"/>
              <a:t>depth or </a:t>
            </a:r>
            <a:r>
              <a:rPr lang="en-US" sz="2400" dirty="0">
                <a:solidFill>
                  <a:srgbClr val="FFC000"/>
                </a:solidFill>
              </a:rPr>
              <a:t>2/32</a:t>
            </a:r>
            <a:r>
              <a:rPr lang="en-US" sz="2400" dirty="0"/>
              <a:t> </a:t>
            </a:r>
            <a:r>
              <a:rPr lang="en-US" sz="2400" dirty="0" smtClean="0"/>
              <a:t>inch depth mean?</a:t>
            </a:r>
          </a:p>
          <a:p>
            <a:pPr marL="0" indent="0">
              <a:buNone/>
            </a:pPr>
            <a:r>
              <a:rPr lang="en-US" sz="2400" dirty="0" smtClean="0"/>
              <a:t>When you see a fraction like         or        ,  always look at </a:t>
            </a:r>
          </a:p>
          <a:p>
            <a:pPr marL="0" indent="0">
              <a:buNone/>
            </a:pPr>
            <a:r>
              <a:rPr lang="en-US" sz="2400" dirty="0" smtClean="0"/>
              <a:t>the number bellow the line first.</a:t>
            </a:r>
          </a:p>
          <a:p>
            <a:pPr marL="0" indent="0">
              <a:buNone/>
            </a:pPr>
            <a:r>
              <a:rPr lang="en-US" sz="2400" dirty="0" smtClean="0"/>
              <a:t>That number always tells you how many PARTS represent the whole. It is called the </a:t>
            </a:r>
            <a:r>
              <a:rPr lang="en-US" sz="2800" dirty="0">
                <a:solidFill>
                  <a:srgbClr val="FFC000"/>
                </a:solidFill>
              </a:rPr>
              <a:t>denominator.</a:t>
            </a:r>
            <a:r>
              <a:rPr lang="en-US" sz="2400" dirty="0" smtClean="0"/>
              <a:t> </a:t>
            </a:r>
          </a:p>
          <a:p>
            <a:pPr marL="0" indent="0">
              <a:buNone/>
            </a:pPr>
            <a:r>
              <a:rPr lang="en-US" sz="2400" dirty="0" smtClean="0"/>
              <a:t>The top number is called the </a:t>
            </a:r>
            <a:r>
              <a:rPr lang="en-US" sz="2800" dirty="0" smtClean="0">
                <a:solidFill>
                  <a:srgbClr val="FFC000"/>
                </a:solidFill>
              </a:rPr>
              <a:t>numerator</a:t>
            </a:r>
            <a:r>
              <a:rPr lang="en-US" sz="2400" dirty="0" smtClean="0"/>
              <a:t>. It tells you how many parts your are talking about.</a:t>
            </a:r>
          </a:p>
          <a:p>
            <a:pPr marL="0" indent="0">
              <a:buNone/>
            </a:pPr>
            <a:endParaRPr lang="en-US" dirty="0"/>
          </a:p>
        </p:txBody>
      </p:sp>
      <p:grpSp>
        <p:nvGrpSpPr>
          <p:cNvPr id="18" name="Group 17"/>
          <p:cNvGrpSpPr/>
          <p:nvPr/>
        </p:nvGrpSpPr>
        <p:grpSpPr>
          <a:xfrm>
            <a:off x="4861469" y="1317087"/>
            <a:ext cx="1897147" cy="986226"/>
            <a:chOff x="4890537" y="857233"/>
            <a:chExt cx="1897147" cy="986226"/>
          </a:xfrm>
        </p:grpSpPr>
        <p:graphicFrame>
          <p:nvGraphicFramePr>
            <p:cNvPr id="4" name="Object 3"/>
            <p:cNvGraphicFramePr>
              <a:graphicFrameLocks noChangeAspect="1"/>
            </p:cNvGraphicFramePr>
            <p:nvPr>
              <p:extLst>
                <p:ext uri="{D42A27DB-BD31-4B8C-83A1-F6EECF244321}">
                  <p14:modId xmlns:p14="http://schemas.microsoft.com/office/powerpoint/2010/main" val="1394208290"/>
                </p:ext>
              </p:extLst>
            </p:nvPr>
          </p:nvGraphicFramePr>
          <p:xfrm>
            <a:off x="4890537" y="857233"/>
            <a:ext cx="524119" cy="955746"/>
          </p:xfrm>
          <a:graphic>
            <a:graphicData uri="http://schemas.openxmlformats.org/presentationml/2006/ole">
              <mc:AlternateContent xmlns:mc="http://schemas.openxmlformats.org/markup-compatibility/2006">
                <mc:Choice xmlns:v="urn:schemas-microsoft-com:vml" Requires="v">
                  <p:oleObj spid="_x0000_s14622" name="Equation" r:id="rId3" imgW="215640" imgH="393480" progId="Equation.3">
                    <p:embed/>
                  </p:oleObj>
                </mc:Choice>
                <mc:Fallback>
                  <p:oleObj name="Equation" r:id="rId3" imgW="215640" imgH="393480" progId="Equation.3">
                    <p:embed/>
                    <p:pic>
                      <p:nvPicPr>
                        <p:cNvPr id="0" name=""/>
                        <p:cNvPicPr/>
                        <p:nvPr/>
                      </p:nvPicPr>
                      <p:blipFill>
                        <a:blip r:embed="rId4"/>
                        <a:stretch>
                          <a:fillRect/>
                        </a:stretch>
                      </p:blipFill>
                      <p:spPr>
                        <a:xfrm>
                          <a:off x="4890537" y="857233"/>
                          <a:ext cx="524119" cy="955746"/>
                        </a:xfrm>
                        <a:prstGeom prst="rect">
                          <a:avLst/>
                        </a:prstGeom>
                        <a:solidFill>
                          <a:schemeClr val="tx2"/>
                        </a:solid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2356558194"/>
                </p:ext>
              </p:extLst>
            </p:nvPr>
          </p:nvGraphicFramePr>
          <p:xfrm>
            <a:off x="5908045" y="857233"/>
            <a:ext cx="524119" cy="955746"/>
          </p:xfrm>
          <a:graphic>
            <a:graphicData uri="http://schemas.openxmlformats.org/presentationml/2006/ole">
              <mc:AlternateContent xmlns:mc="http://schemas.openxmlformats.org/markup-compatibility/2006">
                <mc:Choice xmlns:v="urn:schemas-microsoft-com:vml" Requires="v">
                  <p:oleObj spid="_x0000_s14623" name="Equation" r:id="rId5" imgW="215640" imgH="393480" progId="Equation.3">
                    <p:embed/>
                  </p:oleObj>
                </mc:Choice>
                <mc:Fallback>
                  <p:oleObj name="Equation" r:id="rId5" imgW="215640" imgH="393480" progId="Equation.3">
                    <p:embed/>
                    <p:pic>
                      <p:nvPicPr>
                        <p:cNvPr id="0" name=""/>
                        <p:cNvPicPr/>
                        <p:nvPr/>
                      </p:nvPicPr>
                      <p:blipFill>
                        <a:blip r:embed="rId6"/>
                        <a:stretch>
                          <a:fillRect/>
                        </a:stretch>
                      </p:blipFill>
                      <p:spPr>
                        <a:xfrm>
                          <a:off x="5908045" y="857233"/>
                          <a:ext cx="524119" cy="955746"/>
                        </a:xfrm>
                        <a:prstGeom prst="rect">
                          <a:avLst/>
                        </a:prstGeom>
                        <a:solidFill>
                          <a:schemeClr val="tx2"/>
                        </a:solidFill>
                      </p:spPr>
                    </p:pic>
                  </p:oleObj>
                </mc:Fallback>
              </mc:AlternateContent>
            </a:graphicData>
          </a:graphic>
        </p:graphicFrame>
        <p:sp>
          <p:nvSpPr>
            <p:cNvPr id="6" name="Right Arrow 5"/>
            <p:cNvSpPr/>
            <p:nvPr/>
          </p:nvSpPr>
          <p:spPr>
            <a:xfrm flipH="1">
              <a:off x="6408392" y="1589747"/>
              <a:ext cx="379292" cy="24083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ight Arrow 7"/>
            <p:cNvSpPr/>
            <p:nvPr/>
          </p:nvSpPr>
          <p:spPr>
            <a:xfrm flipH="1">
              <a:off x="5390753" y="1602625"/>
              <a:ext cx="379292" cy="24083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p:cNvGrpSpPr/>
          <p:nvPr/>
        </p:nvGrpSpPr>
        <p:grpSpPr>
          <a:xfrm>
            <a:off x="4062485" y="5021119"/>
            <a:ext cx="2316839" cy="982866"/>
            <a:chOff x="4489750" y="5050887"/>
            <a:chExt cx="2316839" cy="982866"/>
          </a:xfrm>
        </p:grpSpPr>
        <p:graphicFrame>
          <p:nvGraphicFramePr>
            <p:cNvPr id="20" name="Object 19"/>
            <p:cNvGraphicFramePr>
              <a:graphicFrameLocks noChangeAspect="1"/>
            </p:cNvGraphicFramePr>
            <p:nvPr>
              <p:extLst>
                <p:ext uri="{D42A27DB-BD31-4B8C-83A1-F6EECF244321}">
                  <p14:modId xmlns:p14="http://schemas.microsoft.com/office/powerpoint/2010/main" val="79479226"/>
                </p:ext>
              </p:extLst>
            </p:nvPr>
          </p:nvGraphicFramePr>
          <p:xfrm>
            <a:off x="4489750" y="5050887"/>
            <a:ext cx="524119" cy="955746"/>
          </p:xfrm>
          <a:graphic>
            <a:graphicData uri="http://schemas.openxmlformats.org/presentationml/2006/ole">
              <mc:AlternateContent xmlns:mc="http://schemas.openxmlformats.org/markup-compatibility/2006">
                <mc:Choice xmlns:v="urn:schemas-microsoft-com:vml" Requires="v">
                  <p:oleObj spid="_x0000_s14624" name="Equation" r:id="rId7" imgW="215640" imgH="393480" progId="Equation.3">
                    <p:embed/>
                  </p:oleObj>
                </mc:Choice>
                <mc:Fallback>
                  <p:oleObj name="Equation" r:id="rId7" imgW="215640" imgH="393480" progId="Equation.3">
                    <p:embed/>
                    <p:pic>
                      <p:nvPicPr>
                        <p:cNvPr id="0" name=""/>
                        <p:cNvPicPr/>
                        <p:nvPr/>
                      </p:nvPicPr>
                      <p:blipFill>
                        <a:blip r:embed="rId4"/>
                        <a:stretch>
                          <a:fillRect/>
                        </a:stretch>
                      </p:blipFill>
                      <p:spPr>
                        <a:xfrm>
                          <a:off x="4489750" y="5050887"/>
                          <a:ext cx="524119" cy="955746"/>
                        </a:xfrm>
                        <a:prstGeom prst="rect">
                          <a:avLst/>
                        </a:prstGeom>
                        <a:solidFill>
                          <a:schemeClr val="tx2"/>
                        </a:solidFill>
                      </p:spPr>
                    </p:pic>
                  </p:oleObj>
                </mc:Fallback>
              </mc:AlternateContent>
            </a:graphicData>
          </a:graphic>
        </p:graphicFrame>
        <p:sp>
          <p:nvSpPr>
            <p:cNvPr id="19" name="TextBox 18"/>
            <p:cNvSpPr txBox="1"/>
            <p:nvPr/>
          </p:nvSpPr>
          <p:spPr>
            <a:xfrm>
              <a:off x="5000751" y="5050887"/>
              <a:ext cx="1499641" cy="461665"/>
            </a:xfrm>
            <a:prstGeom prst="rect">
              <a:avLst/>
            </a:prstGeom>
            <a:noFill/>
          </p:spPr>
          <p:txBody>
            <a:bodyPr wrap="none" rtlCol="0">
              <a:spAutoFit/>
            </a:bodyPr>
            <a:lstStyle/>
            <a:p>
              <a:r>
                <a:rPr lang="en-US" sz="2400" dirty="0" smtClean="0"/>
                <a:t>nominator</a:t>
              </a:r>
              <a:endParaRPr lang="en-US" sz="2400" dirty="0"/>
            </a:p>
          </p:txBody>
        </p:sp>
        <p:sp>
          <p:nvSpPr>
            <p:cNvPr id="22" name="TextBox 21"/>
            <p:cNvSpPr txBox="1"/>
            <p:nvPr/>
          </p:nvSpPr>
          <p:spPr>
            <a:xfrm>
              <a:off x="4991156" y="5572088"/>
              <a:ext cx="1815433" cy="461665"/>
            </a:xfrm>
            <a:prstGeom prst="rect">
              <a:avLst/>
            </a:prstGeom>
            <a:noFill/>
          </p:spPr>
          <p:txBody>
            <a:bodyPr wrap="none" rtlCol="0">
              <a:spAutoFit/>
            </a:bodyPr>
            <a:lstStyle/>
            <a:p>
              <a:r>
                <a:rPr lang="en-US" sz="2400" dirty="0" smtClean="0"/>
                <a:t>denominator</a:t>
              </a:r>
              <a:endParaRPr lang="en-US" sz="2400" dirty="0"/>
            </a:p>
          </p:txBody>
        </p:sp>
      </p:grpSp>
    </p:spTree>
    <p:extLst>
      <p:ext uri="{BB962C8B-B14F-4D97-AF65-F5344CB8AC3E}">
        <p14:creationId xmlns:p14="http://schemas.microsoft.com/office/powerpoint/2010/main" val="38905039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4250" y="251137"/>
            <a:ext cx="8826371" cy="5927462"/>
          </a:xfrm>
        </p:spPr>
        <p:txBody>
          <a:bodyPr>
            <a:normAutofit lnSpcReduction="10000"/>
          </a:bodyPr>
          <a:lstStyle/>
          <a:p>
            <a:pPr marL="0" indent="0">
              <a:buNone/>
            </a:pPr>
            <a:endParaRPr lang="en-US" sz="2400" dirty="0" smtClean="0"/>
          </a:p>
          <a:p>
            <a:pPr marL="0" indent="0">
              <a:buNone/>
            </a:pPr>
            <a:endParaRPr lang="en-US" sz="2400" dirty="0"/>
          </a:p>
          <a:p>
            <a:pPr marL="0" indent="0">
              <a:buNone/>
            </a:pPr>
            <a:endParaRPr lang="en-US" sz="2400" dirty="0" smtClean="0"/>
          </a:p>
          <a:p>
            <a:pPr marL="0" indent="0">
              <a:buNone/>
            </a:pPr>
            <a:r>
              <a:rPr lang="en-US" sz="2400" dirty="0" smtClean="0"/>
              <a:t>In the fractions above, one inch (the whole) has been divided into </a:t>
            </a:r>
            <a:r>
              <a:rPr lang="en-US" sz="2800" dirty="0" smtClean="0">
                <a:solidFill>
                  <a:srgbClr val="FFC000"/>
                </a:solidFill>
              </a:rPr>
              <a:t>32 parts</a:t>
            </a:r>
            <a:r>
              <a:rPr lang="en-US" sz="2400" dirty="0" smtClean="0"/>
              <a:t>. You are still talking about one whole inch as your reference. The denominator at the bottom, tells you how many parts you are working with.</a:t>
            </a:r>
            <a:endParaRPr lang="en-US" sz="2400" dirty="0"/>
          </a:p>
          <a:p>
            <a:pPr marL="0" indent="0">
              <a:buNone/>
            </a:pPr>
            <a:r>
              <a:rPr lang="en-US" sz="2400" dirty="0" smtClean="0"/>
              <a:t>Now look at the image of one inch below. How many parts (divisions) do you see dividing the space of 1 inch?</a:t>
            </a:r>
          </a:p>
          <a:p>
            <a:pPr marL="0" indent="0">
              <a:buNone/>
            </a:pPr>
            <a:endParaRPr lang="en-US" sz="2400" dirty="0"/>
          </a:p>
          <a:p>
            <a:pPr marL="0" indent="0">
              <a:buNone/>
            </a:pPr>
            <a:endParaRPr lang="en-US" sz="2400" dirty="0" smtClean="0"/>
          </a:p>
          <a:p>
            <a:pPr marL="0" indent="0">
              <a:buNone/>
            </a:pPr>
            <a:r>
              <a:rPr lang="en-US" sz="2400" dirty="0" smtClean="0"/>
              <a:t> </a:t>
            </a:r>
          </a:p>
          <a:p>
            <a:pPr marL="0" indent="0">
              <a:buNone/>
            </a:pPr>
            <a:r>
              <a:rPr lang="en-US" sz="2400" dirty="0" smtClean="0"/>
              <a:t> </a:t>
            </a:r>
            <a:endParaRPr lang="en-US" sz="2400" dirty="0"/>
          </a:p>
        </p:txBody>
      </p:sp>
      <p:grpSp>
        <p:nvGrpSpPr>
          <p:cNvPr id="11" name="Group 10"/>
          <p:cNvGrpSpPr/>
          <p:nvPr/>
        </p:nvGrpSpPr>
        <p:grpSpPr>
          <a:xfrm>
            <a:off x="3035196" y="4298460"/>
            <a:ext cx="3437548" cy="1935241"/>
            <a:chOff x="2989016" y="4523241"/>
            <a:chExt cx="3437548" cy="1935241"/>
          </a:xfrm>
        </p:grpSpPr>
        <p:grpSp>
          <p:nvGrpSpPr>
            <p:cNvPr id="9" name="Group 8"/>
            <p:cNvGrpSpPr/>
            <p:nvPr/>
          </p:nvGrpSpPr>
          <p:grpSpPr>
            <a:xfrm>
              <a:off x="2989016" y="4523241"/>
              <a:ext cx="3437548" cy="1935241"/>
              <a:chOff x="2778733" y="4383497"/>
              <a:chExt cx="3437548" cy="1935241"/>
            </a:xfrm>
          </p:grpSpPr>
          <p:pic>
            <p:nvPicPr>
              <p:cNvPr id="14342"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2778733" y="4383497"/>
                <a:ext cx="3437548" cy="1383324"/>
              </a:xfrm>
              <a:prstGeom prst="rect">
                <a:avLst/>
              </a:prstGeom>
              <a:noFill/>
              <a:extLst>
                <a:ext uri="{909E8E84-426E-40DD-AFC4-6F175D3DCCD1}">
                  <a14:hiddenFill xmlns:a14="http://schemas.microsoft.com/office/drawing/2010/main">
                    <a:solidFill>
                      <a:srgbClr val="FFFFFF"/>
                    </a:solidFill>
                  </a14:hiddenFill>
                </a:ext>
              </a:extLst>
            </p:spPr>
          </p:pic>
          <p:sp>
            <p:nvSpPr>
              <p:cNvPr id="7" name="Left Brace 6"/>
              <p:cNvSpPr/>
              <p:nvPr/>
            </p:nvSpPr>
            <p:spPr>
              <a:xfrm rot="16200000">
                <a:off x="4099844" y="5261160"/>
                <a:ext cx="544998" cy="1570157"/>
              </a:xfrm>
              <a:prstGeom prst="leftBrace">
                <a:avLst/>
              </a:prstGeom>
              <a:noFill/>
              <a:ln w="57150">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0" name="Rectangle 9"/>
            <p:cNvSpPr/>
            <p:nvPr/>
          </p:nvSpPr>
          <p:spPr>
            <a:xfrm>
              <a:off x="3797547" y="4523241"/>
              <a:ext cx="1570158"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p:cNvGrpSpPr/>
          <p:nvPr/>
        </p:nvGrpSpPr>
        <p:grpSpPr>
          <a:xfrm>
            <a:off x="3814157" y="306239"/>
            <a:ext cx="1832217" cy="955746"/>
            <a:chOff x="3855101" y="379360"/>
            <a:chExt cx="1832217" cy="955746"/>
          </a:xfrm>
        </p:grpSpPr>
        <p:graphicFrame>
          <p:nvGraphicFramePr>
            <p:cNvPr id="17" name="Object 16"/>
            <p:cNvGraphicFramePr>
              <a:graphicFrameLocks noChangeAspect="1"/>
            </p:cNvGraphicFramePr>
            <p:nvPr>
              <p:extLst>
                <p:ext uri="{D42A27DB-BD31-4B8C-83A1-F6EECF244321}">
                  <p14:modId xmlns:p14="http://schemas.microsoft.com/office/powerpoint/2010/main" val="1434836754"/>
                </p:ext>
              </p:extLst>
            </p:nvPr>
          </p:nvGraphicFramePr>
          <p:xfrm>
            <a:off x="3855101" y="379360"/>
            <a:ext cx="524119" cy="955746"/>
          </p:xfrm>
          <a:graphic>
            <a:graphicData uri="http://schemas.openxmlformats.org/presentationml/2006/ole">
              <mc:AlternateContent xmlns:mc="http://schemas.openxmlformats.org/markup-compatibility/2006">
                <mc:Choice xmlns:v="urn:schemas-microsoft-com:vml" Requires="v">
                  <p:oleObj spid="_x0000_s24754" name="Equation" r:id="rId4" imgW="215640" imgH="393480" progId="Equation.3">
                    <p:embed/>
                  </p:oleObj>
                </mc:Choice>
                <mc:Fallback>
                  <p:oleObj name="Equation" r:id="rId4" imgW="215640" imgH="393480" progId="Equation.3">
                    <p:embed/>
                    <p:pic>
                      <p:nvPicPr>
                        <p:cNvPr id="0" name=""/>
                        <p:cNvPicPr/>
                        <p:nvPr/>
                      </p:nvPicPr>
                      <p:blipFill>
                        <a:blip r:embed="rId5"/>
                        <a:stretch>
                          <a:fillRect/>
                        </a:stretch>
                      </p:blipFill>
                      <p:spPr>
                        <a:xfrm>
                          <a:off x="3855101" y="379360"/>
                          <a:ext cx="524119" cy="955746"/>
                        </a:xfrm>
                        <a:prstGeom prst="rect">
                          <a:avLst/>
                        </a:prstGeom>
                        <a:solidFill>
                          <a:schemeClr val="tx2"/>
                        </a:solidFill>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853380124"/>
                </p:ext>
              </p:extLst>
            </p:nvPr>
          </p:nvGraphicFramePr>
          <p:xfrm>
            <a:off x="5163199" y="379360"/>
            <a:ext cx="524119" cy="955746"/>
          </p:xfrm>
          <a:graphic>
            <a:graphicData uri="http://schemas.openxmlformats.org/presentationml/2006/ole">
              <mc:AlternateContent xmlns:mc="http://schemas.openxmlformats.org/markup-compatibility/2006">
                <mc:Choice xmlns:v="urn:schemas-microsoft-com:vml" Requires="v">
                  <p:oleObj spid="_x0000_s24755" name="Equation" r:id="rId6" imgW="215640" imgH="393480" progId="Equation.3">
                    <p:embed/>
                  </p:oleObj>
                </mc:Choice>
                <mc:Fallback>
                  <p:oleObj name="Equation" r:id="rId6" imgW="215640" imgH="393480" progId="Equation.3">
                    <p:embed/>
                    <p:pic>
                      <p:nvPicPr>
                        <p:cNvPr id="0" name=""/>
                        <p:cNvPicPr/>
                        <p:nvPr/>
                      </p:nvPicPr>
                      <p:blipFill>
                        <a:blip r:embed="rId7"/>
                        <a:stretch>
                          <a:fillRect/>
                        </a:stretch>
                      </p:blipFill>
                      <p:spPr>
                        <a:xfrm>
                          <a:off x="5163199" y="379360"/>
                          <a:ext cx="524119" cy="955746"/>
                        </a:xfrm>
                        <a:prstGeom prst="rect">
                          <a:avLst/>
                        </a:prstGeom>
                        <a:solidFill>
                          <a:schemeClr val="tx2"/>
                        </a:solidFill>
                      </p:spPr>
                    </p:pic>
                  </p:oleObj>
                </mc:Fallback>
              </mc:AlternateContent>
            </a:graphicData>
          </a:graphic>
        </p:graphicFrame>
      </p:grpSp>
      <p:sp>
        <p:nvSpPr>
          <p:cNvPr id="21" name="Right Arrow 20"/>
          <p:cNvSpPr/>
          <p:nvPr/>
        </p:nvSpPr>
        <p:spPr>
          <a:xfrm rot="8889766" flipH="1">
            <a:off x="2632228" y="1287119"/>
            <a:ext cx="1359924" cy="14844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975976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7014" y="272206"/>
            <a:ext cx="8934340" cy="4192246"/>
          </a:xfrm>
        </p:spPr>
        <p:txBody>
          <a:bodyPr>
            <a:normAutofit/>
          </a:bodyPr>
          <a:lstStyle/>
          <a:p>
            <a:pPr marL="0" indent="0">
              <a:buNone/>
            </a:pPr>
            <a:r>
              <a:rPr lang="en-US" dirty="0" smtClean="0"/>
              <a:t>If you said “16,” you are absolutely correct! In this image, one inch is divided into 16 parts. </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If you are measuring a space that takes up two of those 16 parts, how would you express the fraction? Write it down and  click when you are ready.</a:t>
            </a:r>
          </a:p>
          <a:p>
            <a:pPr marL="0" indent="0">
              <a:buNone/>
            </a:pPr>
            <a:endParaRPr lang="en-US" dirty="0"/>
          </a:p>
        </p:txBody>
      </p:sp>
      <p:grpSp>
        <p:nvGrpSpPr>
          <p:cNvPr id="33" name="Group 32"/>
          <p:cNvGrpSpPr/>
          <p:nvPr/>
        </p:nvGrpSpPr>
        <p:grpSpPr>
          <a:xfrm>
            <a:off x="3061608" y="694193"/>
            <a:ext cx="3437548" cy="2182359"/>
            <a:chOff x="2484923" y="1322841"/>
            <a:chExt cx="3437548" cy="2182359"/>
          </a:xfrm>
        </p:grpSpPr>
        <p:grpSp>
          <p:nvGrpSpPr>
            <p:cNvPr id="3" name="Group 2"/>
            <p:cNvGrpSpPr/>
            <p:nvPr/>
          </p:nvGrpSpPr>
          <p:grpSpPr>
            <a:xfrm>
              <a:off x="2484923" y="1322841"/>
              <a:ext cx="3437548" cy="1935241"/>
              <a:chOff x="2989016" y="4523241"/>
              <a:chExt cx="3437548" cy="1935241"/>
            </a:xfrm>
          </p:grpSpPr>
          <p:grpSp>
            <p:nvGrpSpPr>
              <p:cNvPr id="4" name="Group 3"/>
              <p:cNvGrpSpPr/>
              <p:nvPr/>
            </p:nvGrpSpPr>
            <p:grpSpPr>
              <a:xfrm>
                <a:off x="2989016" y="4523241"/>
                <a:ext cx="3437548" cy="1935241"/>
                <a:chOff x="2778733" y="4383497"/>
                <a:chExt cx="3437548" cy="1935241"/>
              </a:xfrm>
            </p:grpSpPr>
            <p:pic>
              <p:nvPicPr>
                <p:cNvPr id="6"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2778733" y="4383497"/>
                  <a:ext cx="3437548" cy="1383324"/>
                </a:xfrm>
                <a:prstGeom prst="rect">
                  <a:avLst/>
                </a:prstGeom>
                <a:noFill/>
                <a:extLst>
                  <a:ext uri="{909E8E84-426E-40DD-AFC4-6F175D3DCCD1}">
                    <a14:hiddenFill xmlns:a14="http://schemas.microsoft.com/office/drawing/2010/main">
                      <a:solidFill>
                        <a:srgbClr val="FFFFFF"/>
                      </a:solidFill>
                    </a14:hiddenFill>
                  </a:ext>
                </a:extLst>
              </p:spPr>
            </p:pic>
            <p:sp>
              <p:nvSpPr>
                <p:cNvPr id="7" name="Left Brace 6"/>
                <p:cNvSpPr/>
                <p:nvPr/>
              </p:nvSpPr>
              <p:spPr>
                <a:xfrm rot="16200000">
                  <a:off x="4099844" y="5261160"/>
                  <a:ext cx="544998" cy="1570157"/>
                </a:xfrm>
                <a:prstGeom prst="leftBrace">
                  <a:avLst/>
                </a:prstGeom>
                <a:noFill/>
                <a:ln w="57150">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5" name="Rectangle 4"/>
              <p:cNvSpPr/>
              <p:nvPr/>
            </p:nvSpPr>
            <p:spPr>
              <a:xfrm>
                <a:off x="3797547" y="4523241"/>
                <a:ext cx="1570158"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TextBox 7"/>
            <p:cNvSpPr txBox="1"/>
            <p:nvPr/>
          </p:nvSpPr>
          <p:spPr>
            <a:xfrm>
              <a:off x="3603082" y="3135868"/>
              <a:ext cx="950901" cy="369332"/>
            </a:xfrm>
            <a:prstGeom prst="rect">
              <a:avLst/>
            </a:prstGeom>
            <a:noFill/>
          </p:spPr>
          <p:txBody>
            <a:bodyPr wrap="none" rtlCol="0">
              <a:spAutoFit/>
            </a:bodyPr>
            <a:lstStyle/>
            <a:p>
              <a:r>
                <a:rPr lang="en-US" dirty="0" smtClean="0"/>
                <a:t>16 parts</a:t>
              </a:r>
              <a:endParaRPr lang="en-US" dirty="0"/>
            </a:p>
          </p:txBody>
        </p:sp>
        <p:cxnSp>
          <p:nvCxnSpPr>
            <p:cNvPr id="10" name="Straight Arrow Connector 9"/>
            <p:cNvCxnSpPr/>
            <p:nvPr/>
          </p:nvCxnSpPr>
          <p:spPr>
            <a:xfrm flipH="1" flipV="1">
              <a:off x="3353751" y="2615680"/>
              <a:ext cx="437633" cy="600096"/>
            </a:xfrm>
            <a:prstGeom prst="straightConnector1">
              <a:avLst/>
            </a:prstGeom>
            <a:ln w="28575">
              <a:solidFill>
                <a:srgbClr val="FFFF00">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7" name="Group 26"/>
          <p:cNvGrpSpPr/>
          <p:nvPr/>
        </p:nvGrpSpPr>
        <p:grpSpPr>
          <a:xfrm>
            <a:off x="227014" y="4049973"/>
            <a:ext cx="8641903" cy="2254555"/>
            <a:chOff x="227014" y="4312938"/>
            <a:chExt cx="8641903" cy="2254555"/>
          </a:xfrm>
        </p:grpSpPr>
        <p:sp>
          <p:nvSpPr>
            <p:cNvPr id="14" name="TextBox 13"/>
            <p:cNvSpPr txBox="1"/>
            <p:nvPr/>
          </p:nvSpPr>
          <p:spPr>
            <a:xfrm>
              <a:off x="227014" y="4327420"/>
              <a:ext cx="8302246" cy="707886"/>
            </a:xfrm>
            <a:prstGeom prst="rect">
              <a:avLst/>
            </a:prstGeom>
            <a:noFill/>
          </p:spPr>
          <p:txBody>
            <a:bodyPr wrap="square" rtlCol="0">
              <a:spAutoFit/>
            </a:bodyPr>
            <a:lstStyle/>
            <a:p>
              <a:r>
                <a:rPr lang="en-US" sz="2000" dirty="0">
                  <a:latin typeface="+mn-lt"/>
                  <a:ea typeface="+mn-ea"/>
                  <a:cs typeface="+mn-cs"/>
                </a:rPr>
                <a:t>If you wrote     </a:t>
              </a:r>
              <a:r>
                <a:rPr lang="en-US" sz="2000" dirty="0" smtClean="0">
                  <a:latin typeface="+mn-lt"/>
                  <a:ea typeface="+mn-ea"/>
                  <a:cs typeface="+mn-cs"/>
                </a:rPr>
                <a:t> , you </a:t>
              </a:r>
              <a:r>
                <a:rPr lang="en-US" sz="2000" dirty="0">
                  <a:latin typeface="+mn-lt"/>
                  <a:ea typeface="+mn-ea"/>
                  <a:cs typeface="+mn-cs"/>
                </a:rPr>
                <a:t>got it! That is correct! 2 parts out of 16, is written as a </a:t>
              </a:r>
              <a:r>
                <a:rPr lang="en-US" sz="2000" dirty="0" smtClean="0">
                  <a:latin typeface="+mn-lt"/>
                  <a:ea typeface="+mn-ea"/>
                  <a:cs typeface="+mn-cs"/>
                </a:rPr>
                <a:t>fraction: </a:t>
              </a:r>
              <a:endParaRPr lang="en-US" sz="2000" dirty="0">
                <a:latin typeface="+mn-lt"/>
                <a:ea typeface="+mn-ea"/>
                <a:cs typeface="+mn-cs"/>
              </a:endParaRPr>
            </a:p>
          </p:txBody>
        </p:sp>
        <p:graphicFrame>
          <p:nvGraphicFramePr>
            <p:cNvPr id="16" name="Object 15"/>
            <p:cNvGraphicFramePr>
              <a:graphicFrameLocks noChangeAspect="1"/>
            </p:cNvGraphicFramePr>
            <p:nvPr>
              <p:extLst>
                <p:ext uri="{D42A27DB-BD31-4B8C-83A1-F6EECF244321}">
                  <p14:modId xmlns:p14="http://schemas.microsoft.com/office/powerpoint/2010/main" val="2717336503"/>
                </p:ext>
              </p:extLst>
            </p:nvPr>
          </p:nvGraphicFramePr>
          <p:xfrm>
            <a:off x="1845253" y="4312938"/>
            <a:ext cx="232422" cy="450317"/>
          </p:xfrm>
          <a:graphic>
            <a:graphicData uri="http://schemas.openxmlformats.org/presentationml/2006/ole">
              <mc:AlternateContent xmlns:mc="http://schemas.openxmlformats.org/markup-compatibility/2006">
                <mc:Choice xmlns:v="urn:schemas-microsoft-com:vml" Requires="v">
                  <p:oleObj spid="_x0000_s15550" name="Equation" r:id="rId4" imgW="203040" imgH="393480" progId="Equation.3">
                    <p:embed/>
                  </p:oleObj>
                </mc:Choice>
                <mc:Fallback>
                  <p:oleObj name="Equation" r:id="rId4" imgW="203040" imgH="393480" progId="Equation.3">
                    <p:embed/>
                    <p:pic>
                      <p:nvPicPr>
                        <p:cNvPr id="0" name=""/>
                        <p:cNvPicPr/>
                        <p:nvPr/>
                      </p:nvPicPr>
                      <p:blipFill>
                        <a:blip r:embed="rId5"/>
                        <a:stretch>
                          <a:fillRect/>
                        </a:stretch>
                      </p:blipFill>
                      <p:spPr>
                        <a:xfrm>
                          <a:off x="1845253" y="4312938"/>
                          <a:ext cx="232422" cy="450317"/>
                        </a:xfrm>
                        <a:prstGeom prst="rect">
                          <a:avLst/>
                        </a:prstGeom>
                        <a:solidFill>
                          <a:schemeClr val="tx1"/>
                        </a:solidFill>
                      </p:spPr>
                    </p:pic>
                  </p:oleObj>
                </mc:Fallback>
              </mc:AlternateContent>
            </a:graphicData>
          </a:graphic>
        </p:graphicFrame>
        <p:sp>
          <p:nvSpPr>
            <p:cNvPr id="22" name="Left Brace 21"/>
            <p:cNvSpPr/>
            <p:nvPr/>
          </p:nvSpPr>
          <p:spPr>
            <a:xfrm rot="5400000">
              <a:off x="5528544" y="4925993"/>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5" name="Group 24"/>
            <p:cNvGrpSpPr/>
            <p:nvPr/>
          </p:nvGrpSpPr>
          <p:grpSpPr>
            <a:xfrm>
              <a:off x="3248453" y="5106458"/>
              <a:ext cx="5620464" cy="1461035"/>
              <a:chOff x="3248453" y="5106458"/>
              <a:chExt cx="5620464" cy="1461035"/>
            </a:xfrm>
          </p:grpSpPr>
          <p:graphicFrame>
            <p:nvGraphicFramePr>
              <p:cNvPr id="17" name="Object 16"/>
              <p:cNvGraphicFramePr>
                <a:graphicFrameLocks noChangeAspect="1"/>
              </p:cNvGraphicFramePr>
              <p:nvPr>
                <p:extLst>
                  <p:ext uri="{D42A27DB-BD31-4B8C-83A1-F6EECF244321}">
                    <p14:modId xmlns:p14="http://schemas.microsoft.com/office/powerpoint/2010/main" val="126497757"/>
                  </p:ext>
                </p:extLst>
              </p:nvPr>
            </p:nvGraphicFramePr>
            <p:xfrm>
              <a:off x="3248453" y="5106458"/>
              <a:ext cx="709258" cy="1374185"/>
            </p:xfrm>
            <a:graphic>
              <a:graphicData uri="http://schemas.openxmlformats.org/presentationml/2006/ole">
                <mc:AlternateContent xmlns:mc="http://schemas.openxmlformats.org/markup-compatibility/2006">
                  <mc:Choice xmlns:v="urn:schemas-microsoft-com:vml" Requires="v">
                    <p:oleObj spid="_x0000_s15551" name="Equation" r:id="rId6" imgW="203040" imgH="393480" progId="Equation.3">
                      <p:embed/>
                    </p:oleObj>
                  </mc:Choice>
                  <mc:Fallback>
                    <p:oleObj name="Equation" r:id="rId6" imgW="203040" imgH="393480" progId="Equation.3">
                      <p:embed/>
                      <p:pic>
                        <p:nvPicPr>
                          <p:cNvPr id="0" name=""/>
                          <p:cNvPicPr/>
                          <p:nvPr/>
                        </p:nvPicPr>
                        <p:blipFill>
                          <a:blip r:embed="rId5"/>
                          <a:stretch>
                            <a:fillRect/>
                          </a:stretch>
                        </p:blipFill>
                        <p:spPr>
                          <a:xfrm>
                            <a:off x="3248453" y="5106458"/>
                            <a:ext cx="709258" cy="1374185"/>
                          </a:xfrm>
                          <a:prstGeom prst="rect">
                            <a:avLst/>
                          </a:prstGeom>
                          <a:solidFill>
                            <a:schemeClr val="tx1"/>
                          </a:solidFill>
                        </p:spPr>
                      </p:pic>
                    </p:oleObj>
                  </mc:Fallback>
                </mc:AlternateContent>
              </a:graphicData>
            </a:graphic>
          </p:graphicFrame>
          <p:pic>
            <p:nvPicPr>
              <p:cNvPr id="21"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4553983" y="5177250"/>
                <a:ext cx="4314934" cy="1383324"/>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5544200" y="5177251"/>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ight Arrow 23"/>
              <p:cNvSpPr/>
              <p:nvPr/>
            </p:nvSpPr>
            <p:spPr>
              <a:xfrm>
                <a:off x="3957711" y="5638799"/>
                <a:ext cx="1596577"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56401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536219" y="3527064"/>
            <a:ext cx="4314934" cy="1940945"/>
            <a:chOff x="3536219" y="3944316"/>
            <a:chExt cx="4314934" cy="1940945"/>
          </a:xfrm>
        </p:grpSpPr>
        <p:grpSp>
          <p:nvGrpSpPr>
            <p:cNvPr id="41" name="Group 40"/>
            <p:cNvGrpSpPr/>
            <p:nvPr/>
          </p:nvGrpSpPr>
          <p:grpSpPr>
            <a:xfrm>
              <a:off x="3536219" y="3944316"/>
              <a:ext cx="4314934" cy="1683774"/>
              <a:chOff x="3502378" y="3057489"/>
              <a:chExt cx="4314934" cy="1683774"/>
            </a:xfrm>
          </p:grpSpPr>
          <p:grpSp>
            <p:nvGrpSpPr>
              <p:cNvPr id="40" name="Group 39"/>
              <p:cNvGrpSpPr/>
              <p:nvPr/>
            </p:nvGrpSpPr>
            <p:grpSpPr>
              <a:xfrm>
                <a:off x="3502378" y="3057489"/>
                <a:ext cx="4314934" cy="1683774"/>
                <a:chOff x="3265329" y="3409438"/>
                <a:chExt cx="4314934" cy="1683774"/>
              </a:xfrm>
            </p:grpSpPr>
            <p:sp>
              <p:nvSpPr>
                <p:cNvPr id="13" name="Left Brace 12"/>
                <p:cNvSpPr/>
                <p:nvPr/>
              </p:nvSpPr>
              <p:spPr>
                <a:xfrm rot="16200000">
                  <a:off x="4272325" y="4841954"/>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39" name="Group 38"/>
                <p:cNvGrpSpPr/>
                <p:nvPr/>
              </p:nvGrpSpPr>
              <p:grpSpPr>
                <a:xfrm>
                  <a:off x="3265329" y="3409438"/>
                  <a:ext cx="4314934" cy="1395049"/>
                  <a:chOff x="3265329" y="3409438"/>
                  <a:chExt cx="4314934" cy="1395049"/>
                </a:xfrm>
              </p:grpSpPr>
              <p:pic>
                <p:nvPicPr>
                  <p:cNvPr id="16"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38" name="Group 37"/>
                  <p:cNvGrpSpPr/>
                  <p:nvPr/>
                </p:nvGrpSpPr>
                <p:grpSpPr>
                  <a:xfrm>
                    <a:off x="4350590" y="4654063"/>
                    <a:ext cx="1852247" cy="150424"/>
                    <a:chOff x="4350590" y="4654063"/>
                    <a:chExt cx="1852247" cy="150424"/>
                  </a:xfrm>
                </p:grpSpPr>
                <p:cxnSp>
                  <p:nvCxnSpPr>
                    <p:cNvPr id="20" name="Straight Connector 19"/>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17" name="Rectangle 16"/>
              <p:cNvSpPr/>
              <p:nvPr/>
            </p:nvSpPr>
            <p:spPr>
              <a:xfrm>
                <a:off x="4506883" y="3064408"/>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TextBox 2"/>
            <p:cNvSpPr txBox="1"/>
            <p:nvPr/>
          </p:nvSpPr>
          <p:spPr>
            <a:xfrm>
              <a:off x="4259167" y="5515929"/>
              <a:ext cx="2271776" cy="369332"/>
            </a:xfrm>
            <a:prstGeom prst="rect">
              <a:avLst/>
            </a:prstGeom>
            <a:noFill/>
          </p:spPr>
          <p:txBody>
            <a:bodyPr wrap="none" rtlCol="0">
              <a:spAutoFit/>
            </a:bodyPr>
            <a:lstStyle/>
            <a:p>
              <a:r>
                <a:rPr lang="en-US" dirty="0" smtClean="0"/>
                <a:t>4 parts out of 32 parts</a:t>
              </a:r>
              <a:endParaRPr lang="en-US" dirty="0"/>
            </a:p>
          </p:txBody>
        </p:sp>
      </p:grpSp>
      <p:sp>
        <p:nvSpPr>
          <p:cNvPr id="2" name="Content Placeholder 1"/>
          <p:cNvSpPr>
            <a:spLocks noGrp="1"/>
          </p:cNvSpPr>
          <p:nvPr>
            <p:ph idx="1"/>
          </p:nvPr>
        </p:nvSpPr>
        <p:spPr>
          <a:xfrm>
            <a:off x="84375" y="305856"/>
            <a:ext cx="9280050" cy="5927462"/>
          </a:xfrm>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r>
              <a:rPr lang="en-US" dirty="0" smtClean="0"/>
              <a:t>Now, let’s divide the inch into </a:t>
            </a:r>
            <a:r>
              <a:rPr lang="en-US" sz="2400" b="1" dirty="0" smtClean="0">
                <a:solidFill>
                  <a:srgbClr val="FFC000"/>
                </a:solidFill>
              </a:rPr>
              <a:t>32 sections</a:t>
            </a:r>
            <a:r>
              <a:rPr lang="en-US" dirty="0" smtClean="0"/>
              <a:t>. Write a new fraction showing </a:t>
            </a:r>
            <a:r>
              <a:rPr lang="en-US" sz="2400" b="1" dirty="0" smtClean="0">
                <a:solidFill>
                  <a:srgbClr val="FFC000"/>
                </a:solidFill>
              </a:rPr>
              <a:t>4 parts </a:t>
            </a:r>
            <a:r>
              <a:rPr lang="en-US" dirty="0" smtClean="0"/>
              <a:t>of the new denominator of </a:t>
            </a:r>
            <a:r>
              <a:rPr lang="en-US" sz="2400" b="1" dirty="0" smtClean="0">
                <a:solidFill>
                  <a:srgbClr val="FFC000"/>
                </a:solidFill>
              </a:rPr>
              <a:t>32</a:t>
            </a:r>
            <a:r>
              <a:rPr lang="en-US" dirty="0" smtClean="0"/>
              <a:t>. Click to check your answer!</a:t>
            </a:r>
            <a:endParaRPr lang="en-US" dirty="0"/>
          </a:p>
        </p:txBody>
      </p:sp>
      <p:sp>
        <p:nvSpPr>
          <p:cNvPr id="6" name="Left Brace 5"/>
          <p:cNvSpPr/>
          <p:nvPr/>
        </p:nvSpPr>
        <p:spPr>
          <a:xfrm rot="5400000">
            <a:off x="4510780" y="342270"/>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46" name="Group 45"/>
          <p:cNvGrpSpPr/>
          <p:nvPr/>
        </p:nvGrpSpPr>
        <p:grpSpPr>
          <a:xfrm>
            <a:off x="2173554" y="3533983"/>
            <a:ext cx="2369303" cy="1396970"/>
            <a:chOff x="2173554" y="3951235"/>
            <a:chExt cx="2369303" cy="1396970"/>
          </a:xfrm>
        </p:grpSpPr>
        <p:graphicFrame>
          <p:nvGraphicFramePr>
            <p:cNvPr id="42" name="Object 41"/>
            <p:cNvGraphicFramePr>
              <a:graphicFrameLocks noChangeAspect="1"/>
            </p:cNvGraphicFramePr>
            <p:nvPr>
              <p:extLst>
                <p:ext uri="{D42A27DB-BD31-4B8C-83A1-F6EECF244321}">
                  <p14:modId xmlns:p14="http://schemas.microsoft.com/office/powerpoint/2010/main" val="219120909"/>
                </p:ext>
              </p:extLst>
            </p:nvPr>
          </p:nvGraphicFramePr>
          <p:xfrm>
            <a:off x="2173554" y="3951235"/>
            <a:ext cx="766080" cy="1396970"/>
          </p:xfrm>
          <a:graphic>
            <a:graphicData uri="http://schemas.openxmlformats.org/presentationml/2006/ole">
              <mc:AlternateContent xmlns:mc="http://schemas.openxmlformats.org/markup-compatibility/2006">
                <mc:Choice xmlns:v="urn:schemas-microsoft-com:vml" Requires="v">
                  <p:oleObj spid="_x0000_s16570" name="Equation" r:id="rId4" imgW="215640" imgH="393480" progId="Equation.3">
                    <p:embed/>
                  </p:oleObj>
                </mc:Choice>
                <mc:Fallback>
                  <p:oleObj name="Equation" r:id="rId4" imgW="215640" imgH="393480" progId="Equation.3">
                    <p:embed/>
                    <p:pic>
                      <p:nvPicPr>
                        <p:cNvPr id="0" name=""/>
                        <p:cNvPicPr/>
                        <p:nvPr/>
                      </p:nvPicPr>
                      <p:blipFill>
                        <a:blip r:embed="rId5"/>
                        <a:stretch>
                          <a:fillRect/>
                        </a:stretch>
                      </p:blipFill>
                      <p:spPr>
                        <a:xfrm>
                          <a:off x="2173554" y="3951235"/>
                          <a:ext cx="766080" cy="1396970"/>
                        </a:xfrm>
                        <a:prstGeom prst="rect">
                          <a:avLst/>
                        </a:prstGeom>
                        <a:solidFill>
                          <a:schemeClr val="tx1"/>
                        </a:solidFill>
                      </p:spPr>
                    </p:pic>
                  </p:oleObj>
                </mc:Fallback>
              </mc:AlternateContent>
            </a:graphicData>
          </a:graphic>
        </p:graphicFrame>
        <p:sp>
          <p:nvSpPr>
            <p:cNvPr id="44" name="Right Arrow 43"/>
            <p:cNvSpPr/>
            <p:nvPr/>
          </p:nvSpPr>
          <p:spPr>
            <a:xfrm rot="1295914">
              <a:off x="2946280" y="4754086"/>
              <a:ext cx="1596577"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8" name="Group 47"/>
          <p:cNvGrpSpPr/>
          <p:nvPr/>
        </p:nvGrpSpPr>
        <p:grpSpPr>
          <a:xfrm>
            <a:off x="2144826" y="440849"/>
            <a:ext cx="5706327" cy="1542921"/>
            <a:chOff x="2144826" y="440849"/>
            <a:chExt cx="5706327" cy="1542921"/>
          </a:xfrm>
        </p:grpSpPr>
        <p:grpSp>
          <p:nvGrpSpPr>
            <p:cNvPr id="7" name="Group 6"/>
            <p:cNvGrpSpPr/>
            <p:nvPr/>
          </p:nvGrpSpPr>
          <p:grpSpPr>
            <a:xfrm>
              <a:off x="2939947" y="593527"/>
              <a:ext cx="4911206" cy="1390243"/>
              <a:chOff x="3957711" y="5177250"/>
              <a:chExt cx="4911206" cy="1390243"/>
            </a:xfrm>
          </p:grpSpPr>
          <p:pic>
            <p:nvPicPr>
              <p:cNvPr id="9"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4553983" y="5177250"/>
                <a:ext cx="4314934" cy="138332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5544200" y="5177251"/>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ight Arrow 10"/>
              <p:cNvSpPr/>
              <p:nvPr/>
            </p:nvSpPr>
            <p:spPr>
              <a:xfrm>
                <a:off x="3957711" y="5638799"/>
                <a:ext cx="1596577"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47" name="Object 46"/>
            <p:cNvGraphicFramePr>
              <a:graphicFrameLocks noChangeAspect="1"/>
            </p:cNvGraphicFramePr>
            <p:nvPr>
              <p:extLst>
                <p:ext uri="{D42A27DB-BD31-4B8C-83A1-F6EECF244321}">
                  <p14:modId xmlns:p14="http://schemas.microsoft.com/office/powerpoint/2010/main" val="4129439010"/>
                </p:ext>
              </p:extLst>
            </p:nvPr>
          </p:nvGraphicFramePr>
          <p:xfrm>
            <a:off x="2144826" y="440849"/>
            <a:ext cx="792775" cy="1536002"/>
          </p:xfrm>
          <a:graphic>
            <a:graphicData uri="http://schemas.openxmlformats.org/presentationml/2006/ole">
              <mc:AlternateContent xmlns:mc="http://schemas.openxmlformats.org/markup-compatibility/2006">
                <mc:Choice xmlns:v="urn:schemas-microsoft-com:vml" Requires="v">
                  <p:oleObj spid="_x0000_s16571" name="Equation" r:id="rId6" imgW="203040" imgH="393480" progId="Equation.3">
                    <p:embed/>
                  </p:oleObj>
                </mc:Choice>
                <mc:Fallback>
                  <p:oleObj name="Equation" r:id="rId6" imgW="203040" imgH="393480" progId="Equation.3">
                    <p:embed/>
                    <p:pic>
                      <p:nvPicPr>
                        <p:cNvPr id="0" name=""/>
                        <p:cNvPicPr/>
                        <p:nvPr/>
                      </p:nvPicPr>
                      <p:blipFill>
                        <a:blip r:embed="rId7"/>
                        <a:stretch>
                          <a:fillRect/>
                        </a:stretch>
                      </p:blipFill>
                      <p:spPr>
                        <a:xfrm>
                          <a:off x="2144826" y="440849"/>
                          <a:ext cx="792775" cy="1536002"/>
                        </a:xfrm>
                        <a:prstGeom prst="rect">
                          <a:avLst/>
                        </a:prstGeom>
                        <a:solidFill>
                          <a:schemeClr val="tx1"/>
                        </a:solidFill>
                      </p:spPr>
                    </p:pic>
                  </p:oleObj>
                </mc:Fallback>
              </mc:AlternateContent>
            </a:graphicData>
          </a:graphic>
        </p:graphicFrame>
      </p:grpSp>
      <p:sp>
        <p:nvSpPr>
          <p:cNvPr id="5" name="Left Bracket 4"/>
          <p:cNvSpPr/>
          <p:nvPr/>
        </p:nvSpPr>
        <p:spPr>
          <a:xfrm rot="16200000">
            <a:off x="5501012" y="4020824"/>
            <a:ext cx="124654" cy="1935211"/>
          </a:xfrm>
          <a:prstGeom prst="lef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Tree>
    <p:extLst>
      <p:ext uri="{BB962C8B-B14F-4D97-AF65-F5344CB8AC3E}">
        <p14:creationId xmlns:p14="http://schemas.microsoft.com/office/powerpoint/2010/main" val="835066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a:p>
          <a:p>
            <a:pPr marL="0" indent="0">
              <a:buNone/>
            </a:pPr>
            <a:endParaRPr lang="en-US" sz="2400" dirty="0" smtClean="0"/>
          </a:p>
          <a:p>
            <a:pPr marL="0" indent="0">
              <a:buNone/>
            </a:pPr>
            <a:endParaRPr lang="en-US" sz="2400" dirty="0"/>
          </a:p>
          <a:p>
            <a:pPr marL="0" indent="0">
              <a:buNone/>
            </a:pPr>
            <a:r>
              <a:rPr lang="en-US" sz="2400" dirty="0" smtClean="0"/>
              <a:t>What do you notice when you compare the space occupied by these two different fractions? Look at the space occupied by each. </a:t>
            </a:r>
          </a:p>
          <a:p>
            <a:pPr marL="0" indent="0">
              <a:buNone/>
            </a:pPr>
            <a:r>
              <a:rPr lang="en-US" sz="2400" dirty="0" smtClean="0"/>
              <a:t> </a:t>
            </a:r>
            <a:endParaRPr lang="en-US" sz="2400" dirty="0"/>
          </a:p>
        </p:txBody>
      </p:sp>
      <p:grpSp>
        <p:nvGrpSpPr>
          <p:cNvPr id="3" name="Group 2"/>
          <p:cNvGrpSpPr/>
          <p:nvPr/>
        </p:nvGrpSpPr>
        <p:grpSpPr>
          <a:xfrm>
            <a:off x="3546213" y="2043413"/>
            <a:ext cx="4314934" cy="1683774"/>
            <a:chOff x="3502378" y="3057489"/>
            <a:chExt cx="4314934" cy="1683774"/>
          </a:xfrm>
        </p:grpSpPr>
        <p:grpSp>
          <p:nvGrpSpPr>
            <p:cNvPr id="4" name="Group 3"/>
            <p:cNvGrpSpPr/>
            <p:nvPr/>
          </p:nvGrpSpPr>
          <p:grpSpPr>
            <a:xfrm>
              <a:off x="3502378" y="3057489"/>
              <a:ext cx="4314934" cy="1683774"/>
              <a:chOff x="3265329" y="3409438"/>
              <a:chExt cx="4314934" cy="1683774"/>
            </a:xfrm>
          </p:grpSpPr>
          <p:sp>
            <p:nvSpPr>
              <p:cNvPr id="6" name="Left Brace 5"/>
              <p:cNvSpPr/>
              <p:nvPr/>
            </p:nvSpPr>
            <p:spPr>
              <a:xfrm rot="16200000">
                <a:off x="4272325" y="4841954"/>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7" name="Group 6"/>
              <p:cNvGrpSpPr/>
              <p:nvPr/>
            </p:nvGrpSpPr>
            <p:grpSpPr>
              <a:xfrm>
                <a:off x="3265329" y="3409438"/>
                <a:ext cx="4314934" cy="1395049"/>
                <a:chOff x="3265329" y="3409438"/>
                <a:chExt cx="4314934" cy="1395049"/>
              </a:xfrm>
            </p:grpSpPr>
            <p:pic>
              <p:nvPicPr>
                <p:cNvPr id="8"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4350590" y="4654063"/>
                  <a:ext cx="1852247" cy="150424"/>
                  <a:chOff x="4350590" y="4654063"/>
                  <a:chExt cx="1852247" cy="150424"/>
                </a:xfrm>
              </p:grpSpPr>
              <p:cxnSp>
                <p:nvCxnSpPr>
                  <p:cNvPr id="10" name="Straight Connector 9"/>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5" name="Rectangle 4"/>
            <p:cNvSpPr/>
            <p:nvPr/>
          </p:nvSpPr>
          <p:spPr>
            <a:xfrm>
              <a:off x="4506883" y="3064408"/>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7" name="Group 26"/>
          <p:cNvGrpSpPr/>
          <p:nvPr/>
        </p:nvGrpSpPr>
        <p:grpSpPr>
          <a:xfrm>
            <a:off x="2104844" y="2050331"/>
            <a:ext cx="2500628" cy="1520627"/>
            <a:chOff x="2204034" y="3951234"/>
            <a:chExt cx="2500628" cy="1520627"/>
          </a:xfrm>
        </p:grpSpPr>
        <p:graphicFrame>
          <p:nvGraphicFramePr>
            <p:cNvPr id="28" name="Object 27"/>
            <p:cNvGraphicFramePr>
              <a:graphicFrameLocks noChangeAspect="1"/>
            </p:cNvGraphicFramePr>
            <p:nvPr>
              <p:extLst>
                <p:ext uri="{D42A27DB-BD31-4B8C-83A1-F6EECF244321}">
                  <p14:modId xmlns:p14="http://schemas.microsoft.com/office/powerpoint/2010/main" val="3008400963"/>
                </p:ext>
              </p:extLst>
            </p:nvPr>
          </p:nvGraphicFramePr>
          <p:xfrm>
            <a:off x="2204034" y="3951234"/>
            <a:ext cx="833892" cy="1520627"/>
          </p:xfrm>
          <a:graphic>
            <a:graphicData uri="http://schemas.openxmlformats.org/presentationml/2006/ole">
              <mc:AlternateContent xmlns:mc="http://schemas.openxmlformats.org/markup-compatibility/2006">
                <mc:Choice xmlns:v="urn:schemas-microsoft-com:vml" Requires="v">
                  <p:oleObj spid="_x0000_s17789" name="Equation" r:id="rId4" imgW="215640" imgH="393480" progId="Equation.3">
                    <p:embed/>
                  </p:oleObj>
                </mc:Choice>
                <mc:Fallback>
                  <p:oleObj name="Equation" r:id="rId4" imgW="215640" imgH="393480" progId="Equation.3">
                    <p:embed/>
                    <p:pic>
                      <p:nvPicPr>
                        <p:cNvPr id="0" name=""/>
                        <p:cNvPicPr/>
                        <p:nvPr/>
                      </p:nvPicPr>
                      <p:blipFill>
                        <a:blip r:embed="rId5"/>
                        <a:stretch>
                          <a:fillRect/>
                        </a:stretch>
                      </p:blipFill>
                      <p:spPr>
                        <a:xfrm>
                          <a:off x="2204034" y="3951234"/>
                          <a:ext cx="833892" cy="1520627"/>
                        </a:xfrm>
                        <a:prstGeom prst="rect">
                          <a:avLst/>
                        </a:prstGeom>
                        <a:solidFill>
                          <a:schemeClr val="tx1"/>
                        </a:solidFill>
                      </p:spPr>
                    </p:pic>
                  </p:oleObj>
                </mc:Fallback>
              </mc:AlternateContent>
            </a:graphicData>
          </a:graphic>
        </p:graphicFrame>
        <p:sp>
          <p:nvSpPr>
            <p:cNvPr id="29" name="Right Arrow 28"/>
            <p:cNvSpPr/>
            <p:nvPr/>
          </p:nvSpPr>
          <p:spPr>
            <a:xfrm rot="1295914">
              <a:off x="2924794" y="4782181"/>
              <a:ext cx="1779868"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36" name="Object 35"/>
          <p:cNvGraphicFramePr>
            <a:graphicFrameLocks noChangeAspect="1"/>
          </p:cNvGraphicFramePr>
          <p:nvPr>
            <p:extLst>
              <p:ext uri="{D42A27DB-BD31-4B8C-83A1-F6EECF244321}">
                <p14:modId xmlns:p14="http://schemas.microsoft.com/office/powerpoint/2010/main" val="3238703218"/>
              </p:ext>
            </p:extLst>
          </p:nvPr>
        </p:nvGraphicFramePr>
        <p:xfrm>
          <a:off x="2459985" y="5117005"/>
          <a:ext cx="542079" cy="1050278"/>
        </p:xfrm>
        <a:graphic>
          <a:graphicData uri="http://schemas.openxmlformats.org/presentationml/2006/ole">
            <mc:AlternateContent xmlns:mc="http://schemas.openxmlformats.org/markup-compatibility/2006">
              <mc:Choice xmlns:v="urn:schemas-microsoft-com:vml" Requires="v">
                <p:oleObj spid="_x0000_s17790" name="Equation" r:id="rId6" imgW="203040" imgH="393480" progId="Equation.3">
                  <p:embed/>
                </p:oleObj>
              </mc:Choice>
              <mc:Fallback>
                <p:oleObj name="Equation" r:id="rId6" imgW="203040" imgH="393480" progId="Equation.3">
                  <p:embed/>
                  <p:pic>
                    <p:nvPicPr>
                      <p:cNvPr id="0" name=""/>
                      <p:cNvPicPr/>
                      <p:nvPr/>
                    </p:nvPicPr>
                    <p:blipFill>
                      <a:blip r:embed="rId7"/>
                      <a:stretch>
                        <a:fillRect/>
                      </a:stretch>
                    </p:blipFill>
                    <p:spPr>
                      <a:xfrm>
                        <a:off x="2459985" y="5117005"/>
                        <a:ext cx="542079" cy="1050278"/>
                      </a:xfrm>
                      <a:prstGeom prst="rect">
                        <a:avLst/>
                      </a:prstGeom>
                      <a:solidFill>
                        <a:schemeClr val="tx1"/>
                      </a:solidFill>
                    </p:spPr>
                  </p:pic>
                </p:oleObj>
              </mc:Fallback>
            </mc:AlternateContent>
          </a:graphicData>
        </a:graphic>
      </p:graphicFrame>
      <p:sp>
        <p:nvSpPr>
          <p:cNvPr id="37" name="TextBox 36"/>
          <p:cNvSpPr txBox="1"/>
          <p:nvPr/>
        </p:nvSpPr>
        <p:spPr>
          <a:xfrm>
            <a:off x="2074364" y="5296230"/>
            <a:ext cx="5907386" cy="646331"/>
          </a:xfrm>
          <a:prstGeom prst="rect">
            <a:avLst/>
          </a:prstGeom>
          <a:noFill/>
        </p:spPr>
        <p:txBody>
          <a:bodyPr wrap="none" rtlCol="0">
            <a:spAutoFit/>
          </a:bodyPr>
          <a:lstStyle/>
          <a:p>
            <a:r>
              <a:rPr lang="en-US" sz="2800" dirty="0">
                <a:latin typeface="+mn-lt"/>
                <a:ea typeface="+mn-ea"/>
                <a:cs typeface="+mn-cs"/>
              </a:rPr>
              <a:t>Is      </a:t>
            </a:r>
            <a:r>
              <a:rPr lang="en-US" sz="2800" dirty="0" smtClean="0">
                <a:latin typeface="+mn-lt"/>
                <a:ea typeface="+mn-ea"/>
                <a:cs typeface="+mn-cs"/>
              </a:rPr>
              <a:t> bigger </a:t>
            </a:r>
            <a:r>
              <a:rPr lang="en-US" sz="2800" dirty="0">
                <a:latin typeface="+mn-lt"/>
                <a:ea typeface="+mn-ea"/>
                <a:cs typeface="+mn-cs"/>
              </a:rPr>
              <a:t>or smaller than        </a:t>
            </a:r>
            <a:r>
              <a:rPr lang="en-US" sz="3600" dirty="0" smtClean="0"/>
              <a:t>?</a:t>
            </a:r>
            <a:endParaRPr lang="en-US" sz="3600" dirty="0"/>
          </a:p>
        </p:txBody>
      </p:sp>
      <p:graphicFrame>
        <p:nvGraphicFramePr>
          <p:cNvPr id="38" name="Object 37"/>
          <p:cNvGraphicFramePr>
            <a:graphicFrameLocks noChangeAspect="1"/>
          </p:cNvGraphicFramePr>
          <p:nvPr>
            <p:extLst>
              <p:ext uri="{D42A27DB-BD31-4B8C-83A1-F6EECF244321}">
                <p14:modId xmlns:p14="http://schemas.microsoft.com/office/powerpoint/2010/main" val="2481629089"/>
              </p:ext>
            </p:extLst>
          </p:nvPr>
        </p:nvGraphicFramePr>
        <p:xfrm>
          <a:off x="6915661" y="5130653"/>
          <a:ext cx="594165" cy="1083478"/>
        </p:xfrm>
        <a:graphic>
          <a:graphicData uri="http://schemas.openxmlformats.org/presentationml/2006/ole">
            <mc:AlternateContent xmlns:mc="http://schemas.openxmlformats.org/markup-compatibility/2006">
              <mc:Choice xmlns:v="urn:schemas-microsoft-com:vml" Requires="v">
                <p:oleObj spid="_x0000_s17791" name="Equation" r:id="rId8" imgW="215640" imgH="393480" progId="Equation.3">
                  <p:embed/>
                </p:oleObj>
              </mc:Choice>
              <mc:Fallback>
                <p:oleObj name="Equation" r:id="rId8" imgW="215640" imgH="393480" progId="Equation.3">
                  <p:embed/>
                  <p:pic>
                    <p:nvPicPr>
                      <p:cNvPr id="0" name=""/>
                      <p:cNvPicPr/>
                      <p:nvPr/>
                    </p:nvPicPr>
                    <p:blipFill>
                      <a:blip r:embed="rId5"/>
                      <a:stretch>
                        <a:fillRect/>
                      </a:stretch>
                    </p:blipFill>
                    <p:spPr>
                      <a:xfrm>
                        <a:off x="6915661" y="5130653"/>
                        <a:ext cx="594165" cy="1083478"/>
                      </a:xfrm>
                      <a:prstGeom prst="rect">
                        <a:avLst/>
                      </a:prstGeom>
                      <a:solidFill>
                        <a:schemeClr val="tx1"/>
                      </a:solidFill>
                    </p:spPr>
                  </p:pic>
                </p:oleObj>
              </mc:Fallback>
            </mc:AlternateContent>
          </a:graphicData>
        </a:graphic>
      </p:graphicFrame>
      <p:grpSp>
        <p:nvGrpSpPr>
          <p:cNvPr id="39" name="Group 38"/>
          <p:cNvGrpSpPr/>
          <p:nvPr/>
        </p:nvGrpSpPr>
        <p:grpSpPr>
          <a:xfrm>
            <a:off x="2144826" y="261872"/>
            <a:ext cx="5706327" cy="1542921"/>
            <a:chOff x="2144826" y="261872"/>
            <a:chExt cx="5706327" cy="1542921"/>
          </a:xfrm>
        </p:grpSpPr>
        <p:graphicFrame>
          <p:nvGraphicFramePr>
            <p:cNvPr id="32" name="Object 31"/>
            <p:cNvGraphicFramePr>
              <a:graphicFrameLocks noChangeAspect="1"/>
            </p:cNvGraphicFramePr>
            <p:nvPr>
              <p:extLst>
                <p:ext uri="{D42A27DB-BD31-4B8C-83A1-F6EECF244321}">
                  <p14:modId xmlns:p14="http://schemas.microsoft.com/office/powerpoint/2010/main" val="3300469486"/>
                </p:ext>
              </p:extLst>
            </p:nvPr>
          </p:nvGraphicFramePr>
          <p:xfrm>
            <a:off x="2144826" y="261872"/>
            <a:ext cx="792775" cy="1536002"/>
          </p:xfrm>
          <a:graphic>
            <a:graphicData uri="http://schemas.openxmlformats.org/presentationml/2006/ole">
              <mc:AlternateContent xmlns:mc="http://schemas.openxmlformats.org/markup-compatibility/2006">
                <mc:Choice xmlns:v="urn:schemas-microsoft-com:vml" Requires="v">
                  <p:oleObj spid="_x0000_s17792" name="Equation" r:id="rId9" imgW="203040" imgH="393480" progId="Equation.3">
                    <p:embed/>
                  </p:oleObj>
                </mc:Choice>
                <mc:Fallback>
                  <p:oleObj name="Equation" r:id="rId9" imgW="203040" imgH="393480" progId="Equation.3">
                    <p:embed/>
                    <p:pic>
                      <p:nvPicPr>
                        <p:cNvPr id="0" name=""/>
                        <p:cNvPicPr/>
                        <p:nvPr/>
                      </p:nvPicPr>
                      <p:blipFill>
                        <a:blip r:embed="rId7"/>
                        <a:stretch>
                          <a:fillRect/>
                        </a:stretch>
                      </p:blipFill>
                      <p:spPr>
                        <a:xfrm>
                          <a:off x="2144826" y="261872"/>
                          <a:ext cx="792775" cy="1536002"/>
                        </a:xfrm>
                        <a:prstGeom prst="rect">
                          <a:avLst/>
                        </a:prstGeom>
                        <a:solidFill>
                          <a:schemeClr val="tx1"/>
                        </a:solidFill>
                      </p:spPr>
                    </p:pic>
                  </p:oleObj>
                </mc:Fallback>
              </mc:AlternateContent>
            </a:graphicData>
          </a:graphic>
        </p:graphicFrame>
        <p:grpSp>
          <p:nvGrpSpPr>
            <p:cNvPr id="31" name="Group 30"/>
            <p:cNvGrpSpPr/>
            <p:nvPr/>
          </p:nvGrpSpPr>
          <p:grpSpPr>
            <a:xfrm>
              <a:off x="2823361" y="414550"/>
              <a:ext cx="5027792" cy="1390243"/>
              <a:chOff x="3841125" y="5177250"/>
              <a:chExt cx="5027792" cy="1390243"/>
            </a:xfrm>
          </p:grpSpPr>
          <p:pic>
            <p:nvPicPr>
              <p:cNvPr id="33"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4553983" y="5177250"/>
                <a:ext cx="4314934" cy="1383324"/>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33"/>
              <p:cNvSpPr/>
              <p:nvPr/>
            </p:nvSpPr>
            <p:spPr>
              <a:xfrm>
                <a:off x="5544200" y="5177251"/>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ight Arrow 34"/>
              <p:cNvSpPr/>
              <p:nvPr/>
            </p:nvSpPr>
            <p:spPr>
              <a:xfrm>
                <a:off x="3841125" y="5580719"/>
                <a:ext cx="1713164" cy="40977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42049829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Oval 16"/>
          <p:cNvSpPr/>
          <p:nvPr/>
        </p:nvSpPr>
        <p:spPr>
          <a:xfrm>
            <a:off x="5021743" y="3099922"/>
            <a:ext cx="1734342" cy="1711921"/>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p:cNvSpPr>
            <a:spLocks noGrp="1"/>
          </p:cNvSpPr>
          <p:nvPr>
            <p:ph idx="1"/>
          </p:nvPr>
        </p:nvSpPr>
        <p:spPr>
          <a:xfrm>
            <a:off x="532398" y="310495"/>
            <a:ext cx="8501738" cy="5927462"/>
          </a:xfrm>
        </p:spPr>
        <p:txBody>
          <a:bodyPr/>
          <a:lstStyle/>
          <a:p>
            <a:pPr marL="0" indent="0" algn="ctr">
              <a:buNone/>
            </a:pPr>
            <a:r>
              <a:rPr lang="en-US" sz="2400" dirty="0" smtClean="0"/>
              <a:t>Your eyes do not deceive you.</a:t>
            </a:r>
          </a:p>
          <a:p>
            <a:pPr marL="0" indent="0" algn="ctr">
              <a:buNone/>
            </a:pPr>
            <a:endParaRPr lang="en-US" sz="2400" dirty="0"/>
          </a:p>
          <a:p>
            <a:pPr marL="0" indent="0" algn="ctr">
              <a:buNone/>
            </a:pPr>
            <a:endParaRPr lang="en-US" sz="2400" dirty="0" smtClean="0"/>
          </a:p>
          <a:p>
            <a:pPr marL="0" indent="0" algn="ctr">
              <a:buNone/>
            </a:pPr>
            <a:endParaRPr lang="en-US" sz="2400" dirty="0"/>
          </a:p>
          <a:p>
            <a:pPr marL="0" indent="0" algn="ctr">
              <a:buNone/>
            </a:pPr>
            <a:r>
              <a:rPr lang="en-US" sz="2400" dirty="0" smtClean="0"/>
              <a:t>Which is more, twenty five cents or a quarter?</a:t>
            </a:r>
          </a:p>
          <a:p>
            <a:pPr marL="0" indent="0" algn="ctr">
              <a:buNone/>
            </a:pPr>
            <a:endParaRPr lang="en-US" sz="2400" dirty="0"/>
          </a:p>
          <a:p>
            <a:pPr marL="0" indent="0" algn="ctr">
              <a:buNone/>
            </a:pPr>
            <a:endParaRPr lang="en-US" sz="2400" dirty="0" smtClean="0"/>
          </a:p>
          <a:p>
            <a:pPr marL="0" indent="0" algn="ctr">
              <a:buNone/>
            </a:pPr>
            <a:endParaRPr lang="en-US" sz="2400" dirty="0"/>
          </a:p>
          <a:p>
            <a:pPr marL="0" indent="0" algn="ctr">
              <a:buNone/>
            </a:pPr>
            <a:endParaRPr lang="en-US" sz="2400" dirty="0" smtClean="0"/>
          </a:p>
          <a:p>
            <a:pPr marL="0" indent="0">
              <a:buNone/>
            </a:pPr>
            <a:r>
              <a:rPr lang="en-US" sz="2400" dirty="0" smtClean="0"/>
              <a:t>As they say, six one, half a dozen the other. They are just two different ways of saying the same thing. </a:t>
            </a:r>
          </a:p>
          <a:p>
            <a:pPr marL="0" indent="0">
              <a:buNone/>
            </a:pPr>
            <a:endParaRPr lang="en-US" dirty="0"/>
          </a:p>
          <a:p>
            <a:pPr marL="0" indent="0">
              <a:buNone/>
            </a:pPr>
            <a:endParaRPr lang="en-US" dirty="0"/>
          </a:p>
        </p:txBody>
      </p:sp>
      <p:grpSp>
        <p:nvGrpSpPr>
          <p:cNvPr id="6" name="Group 5"/>
          <p:cNvGrpSpPr/>
          <p:nvPr/>
        </p:nvGrpSpPr>
        <p:grpSpPr>
          <a:xfrm>
            <a:off x="2019159" y="1010133"/>
            <a:ext cx="5528216" cy="1105270"/>
            <a:chOff x="1154461" y="1330025"/>
            <a:chExt cx="5528216" cy="1105270"/>
          </a:xfrm>
        </p:grpSpPr>
        <p:graphicFrame>
          <p:nvGraphicFramePr>
            <p:cNvPr id="3" name="Object 2"/>
            <p:cNvGraphicFramePr>
              <a:graphicFrameLocks noChangeAspect="1"/>
            </p:cNvGraphicFramePr>
            <p:nvPr>
              <p:extLst>
                <p:ext uri="{D42A27DB-BD31-4B8C-83A1-F6EECF244321}">
                  <p14:modId xmlns:p14="http://schemas.microsoft.com/office/powerpoint/2010/main" val="2422256899"/>
                </p:ext>
              </p:extLst>
            </p:nvPr>
          </p:nvGraphicFramePr>
          <p:xfrm>
            <a:off x="1154461" y="1330025"/>
            <a:ext cx="570462" cy="1105270"/>
          </p:xfrm>
          <a:graphic>
            <a:graphicData uri="http://schemas.openxmlformats.org/presentationml/2006/ole">
              <mc:AlternateContent xmlns:mc="http://schemas.openxmlformats.org/markup-compatibility/2006">
                <mc:Choice xmlns:v="urn:schemas-microsoft-com:vml" Requires="v">
                  <p:oleObj spid="_x0000_s18616" name="Equation" r:id="rId3" imgW="203040" imgH="393480" progId="Equation.3">
                    <p:embed/>
                  </p:oleObj>
                </mc:Choice>
                <mc:Fallback>
                  <p:oleObj name="Equation" r:id="rId3" imgW="203040" imgH="393480" progId="Equation.3">
                    <p:embed/>
                    <p:pic>
                      <p:nvPicPr>
                        <p:cNvPr id="0" name=""/>
                        <p:cNvPicPr/>
                        <p:nvPr/>
                      </p:nvPicPr>
                      <p:blipFill>
                        <a:blip r:embed="rId4"/>
                        <a:stretch>
                          <a:fillRect/>
                        </a:stretch>
                      </p:blipFill>
                      <p:spPr>
                        <a:xfrm>
                          <a:off x="1154461" y="1330025"/>
                          <a:ext cx="570462" cy="1105270"/>
                        </a:xfrm>
                        <a:prstGeom prst="rect">
                          <a:avLst/>
                        </a:prstGeom>
                        <a:solidFill>
                          <a:schemeClr val="tx1"/>
                        </a:solidFill>
                      </p:spPr>
                    </p:pic>
                  </p:oleObj>
                </mc:Fallback>
              </mc:AlternateContent>
            </a:graphicData>
          </a:graphic>
        </p:graphicFrame>
        <p:sp>
          <p:nvSpPr>
            <p:cNvPr id="4" name="TextBox 3"/>
            <p:cNvSpPr txBox="1"/>
            <p:nvPr/>
          </p:nvSpPr>
          <p:spPr>
            <a:xfrm>
              <a:off x="1602440" y="1570391"/>
              <a:ext cx="5080237" cy="523220"/>
            </a:xfrm>
            <a:prstGeom prst="rect">
              <a:avLst/>
            </a:prstGeom>
            <a:noFill/>
          </p:spPr>
          <p:txBody>
            <a:bodyPr wrap="none" rtlCol="0">
              <a:spAutoFit/>
            </a:bodyPr>
            <a:lstStyle/>
            <a:p>
              <a:r>
                <a:rPr lang="en-US" sz="2800" dirty="0">
                  <a:latin typeface="+mn-lt"/>
                  <a:ea typeface="+mn-ea"/>
                  <a:cs typeface="+mn-cs"/>
                </a:rPr>
                <a:t> </a:t>
              </a:r>
              <a:r>
                <a:rPr lang="en-US" sz="2800" dirty="0" smtClean="0">
                  <a:latin typeface="+mn-lt"/>
                  <a:ea typeface="+mn-ea"/>
                  <a:cs typeface="+mn-cs"/>
                </a:rPr>
                <a:t>is the same amount as        .</a:t>
              </a:r>
              <a:endParaRPr lang="en-US" sz="3600" dirty="0"/>
            </a:p>
          </p:txBody>
        </p:sp>
        <p:graphicFrame>
          <p:nvGraphicFramePr>
            <p:cNvPr id="5" name="Object 4"/>
            <p:cNvGraphicFramePr>
              <a:graphicFrameLocks noChangeAspect="1"/>
            </p:cNvGraphicFramePr>
            <p:nvPr>
              <p:extLst>
                <p:ext uri="{D42A27DB-BD31-4B8C-83A1-F6EECF244321}">
                  <p14:modId xmlns:p14="http://schemas.microsoft.com/office/powerpoint/2010/main" val="2379299714"/>
                </p:ext>
              </p:extLst>
            </p:nvPr>
          </p:nvGraphicFramePr>
          <p:xfrm>
            <a:off x="5747701" y="1351817"/>
            <a:ext cx="594165" cy="1083478"/>
          </p:xfrm>
          <a:graphic>
            <a:graphicData uri="http://schemas.openxmlformats.org/presentationml/2006/ole">
              <mc:AlternateContent xmlns:mc="http://schemas.openxmlformats.org/markup-compatibility/2006">
                <mc:Choice xmlns:v="urn:schemas-microsoft-com:vml" Requires="v">
                  <p:oleObj spid="_x0000_s18617" name="Equation" r:id="rId5" imgW="215640" imgH="393480" progId="Equation.3">
                    <p:embed/>
                  </p:oleObj>
                </mc:Choice>
                <mc:Fallback>
                  <p:oleObj name="Equation" r:id="rId5" imgW="215640" imgH="393480" progId="Equation.3">
                    <p:embed/>
                    <p:pic>
                      <p:nvPicPr>
                        <p:cNvPr id="0" name=""/>
                        <p:cNvPicPr/>
                        <p:nvPr/>
                      </p:nvPicPr>
                      <p:blipFill>
                        <a:blip r:embed="rId6"/>
                        <a:stretch>
                          <a:fillRect/>
                        </a:stretch>
                      </p:blipFill>
                      <p:spPr>
                        <a:xfrm>
                          <a:off x="5747701" y="1351817"/>
                          <a:ext cx="594165" cy="1083478"/>
                        </a:xfrm>
                        <a:prstGeom prst="rect">
                          <a:avLst/>
                        </a:prstGeom>
                        <a:solidFill>
                          <a:schemeClr val="tx1"/>
                        </a:solidFill>
                      </p:spPr>
                    </p:pic>
                  </p:oleObj>
                </mc:Fallback>
              </mc:AlternateContent>
            </a:graphicData>
          </a:graphic>
        </p:graphicFrame>
      </p:grpSp>
      <p:pic>
        <p:nvPicPr>
          <p:cNvPr id="18436"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40560" t="44759" r="5849" b="1218"/>
          <a:stretch/>
        </p:blipFill>
        <p:spPr bwMode="auto">
          <a:xfrm>
            <a:off x="4983556" y="3067449"/>
            <a:ext cx="1786597" cy="1744394"/>
          </a:xfrm>
          <a:prstGeom prst="rect">
            <a:avLst/>
          </a:prstGeom>
          <a:noFill/>
          <a:ln>
            <a:noFill/>
          </a:ln>
          <a:extLst>
            <a:ext uri="{909E8E84-426E-40DD-AFC4-6F175D3DCCD1}">
              <a14:hiddenFill xmlns:a14="http://schemas.microsoft.com/office/drawing/2010/main">
                <a:solidFill>
                  <a:srgbClr val="FFFFFF"/>
                </a:solidFill>
              </a14:hiddenFill>
            </a:ext>
          </a:extLst>
        </p:spPr>
      </p:pic>
      <p:grpSp>
        <p:nvGrpSpPr>
          <p:cNvPr id="7" name="Group 6"/>
          <p:cNvGrpSpPr/>
          <p:nvPr/>
        </p:nvGrpSpPr>
        <p:grpSpPr>
          <a:xfrm>
            <a:off x="3189277" y="3121826"/>
            <a:ext cx="1746390" cy="1703082"/>
            <a:chOff x="2443439" y="3540369"/>
            <a:chExt cx="1746390" cy="1703082"/>
          </a:xfrm>
        </p:grpSpPr>
        <p:pic>
          <p:nvPicPr>
            <p:cNvPr id="10"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56179" t="-1860" r="-487" b="57857"/>
            <a:stretch/>
          </p:blipFill>
          <p:spPr bwMode="auto">
            <a:xfrm>
              <a:off x="2443439" y="3540369"/>
              <a:ext cx="1136790" cy="109348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56179" t="-1860" r="-487" b="57857"/>
            <a:stretch/>
          </p:blipFill>
          <p:spPr bwMode="auto">
            <a:xfrm>
              <a:off x="2595839" y="3692769"/>
              <a:ext cx="1136790" cy="109348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56179" t="-1860" r="-487" b="57857"/>
            <a:stretch/>
          </p:blipFill>
          <p:spPr bwMode="auto">
            <a:xfrm>
              <a:off x="2748239" y="3845169"/>
              <a:ext cx="1136790" cy="109348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56179" t="-1860" r="-487" b="57857"/>
            <a:stretch/>
          </p:blipFill>
          <p:spPr bwMode="auto">
            <a:xfrm>
              <a:off x="2900639" y="3997569"/>
              <a:ext cx="1136790" cy="109348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http://images.clipart.com/thb/thb14/CL/051116_5303_41/33041763.thb.jpg?051116_5303_4170_v__v"/>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0" r="100000">
                          <a14:foregroundMark x1="73429" y1="26844" x2="73429" y2="26844"/>
                          <a14:foregroundMark x1="68000" y1="52507" x2="68000" y2="52507"/>
                          <a14:foregroundMark x1="61714" y1="51622" x2="61714" y2="51622"/>
                        </a14:backgroundRemoval>
                      </a14:imgEffect>
                    </a14:imgLayer>
                  </a14:imgProps>
                </a:ext>
                <a:ext uri="{28A0092B-C50C-407E-A947-70E740481C1C}">
                  <a14:useLocalDpi xmlns:a14="http://schemas.microsoft.com/office/drawing/2010/main" val="0"/>
                </a:ext>
              </a:extLst>
            </a:blip>
            <a:srcRect l="56179" t="-1860" r="-487" b="57857"/>
            <a:stretch/>
          </p:blipFill>
          <p:spPr bwMode="auto">
            <a:xfrm>
              <a:off x="3053039" y="4149969"/>
              <a:ext cx="1136790" cy="109348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6000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When two different fractions say the same thing, they are called equivalent fractions.</a:t>
            </a:r>
          </a:p>
          <a:p>
            <a:pPr marL="0" indent="0">
              <a:buNone/>
            </a:pPr>
            <a:endParaRPr lang="en-US" sz="2400" dirty="0"/>
          </a:p>
          <a:p>
            <a:pPr marL="0" indent="0">
              <a:buNone/>
            </a:pPr>
            <a:endParaRPr lang="en-US" sz="2400" dirty="0" smtClean="0"/>
          </a:p>
          <a:p>
            <a:pPr marL="0" indent="0">
              <a:buNone/>
            </a:pPr>
            <a:endParaRPr lang="en-US" sz="2400" dirty="0"/>
          </a:p>
          <a:p>
            <a:pPr marL="0" indent="0">
              <a:buNone/>
            </a:pPr>
            <a:r>
              <a:rPr lang="en-US" sz="2400" dirty="0" smtClean="0"/>
              <a:t>Now let’s go back to measuring your tire treads. </a:t>
            </a:r>
            <a:r>
              <a:rPr lang="en-US" sz="2400" dirty="0"/>
              <a:t>You need at least </a:t>
            </a:r>
            <a:r>
              <a:rPr lang="en-US" sz="2800" b="1" dirty="0">
                <a:solidFill>
                  <a:srgbClr val="FFC000"/>
                </a:solidFill>
              </a:rPr>
              <a:t>4/32-inch</a:t>
            </a:r>
            <a:r>
              <a:rPr lang="en-US" sz="2400" dirty="0"/>
              <a:t> tread depth in every major groove on front tires. You need </a:t>
            </a:r>
            <a:r>
              <a:rPr lang="en-US" sz="2800" b="1" dirty="0">
                <a:solidFill>
                  <a:srgbClr val="FFC000"/>
                </a:solidFill>
              </a:rPr>
              <a:t>2/32 inch </a:t>
            </a:r>
            <a:r>
              <a:rPr lang="en-US" sz="2400" dirty="0"/>
              <a:t>on other tires. </a:t>
            </a:r>
            <a:endParaRPr lang="en-US" sz="2400" dirty="0" smtClean="0"/>
          </a:p>
          <a:p>
            <a:pPr marL="0" indent="0">
              <a:buNone/>
            </a:pPr>
            <a:endParaRPr lang="en-US" sz="2400" dirty="0"/>
          </a:p>
          <a:p>
            <a:pPr marL="0" indent="0">
              <a:buNone/>
            </a:pPr>
            <a:endParaRPr lang="en-US" sz="2400" dirty="0" smtClean="0"/>
          </a:p>
        </p:txBody>
      </p:sp>
      <p:sp>
        <p:nvSpPr>
          <p:cNvPr id="5" name="TextBox 4"/>
          <p:cNvSpPr txBox="1"/>
          <p:nvPr/>
        </p:nvSpPr>
        <p:spPr>
          <a:xfrm>
            <a:off x="1202267" y="1786735"/>
            <a:ext cx="6021200" cy="523220"/>
          </a:xfrm>
          <a:prstGeom prst="rect">
            <a:avLst/>
          </a:prstGeom>
          <a:noFill/>
        </p:spPr>
        <p:txBody>
          <a:bodyPr wrap="none" rtlCol="0">
            <a:spAutoFit/>
          </a:bodyPr>
          <a:lstStyle/>
          <a:p>
            <a:r>
              <a:rPr lang="en-US" sz="2800" dirty="0">
                <a:latin typeface="+mn-lt"/>
                <a:ea typeface="+mn-ea"/>
                <a:cs typeface="+mn-cs"/>
              </a:rPr>
              <a:t> </a:t>
            </a:r>
            <a:r>
              <a:rPr lang="en-US" sz="2800" dirty="0" smtClean="0">
                <a:latin typeface="+mn-lt"/>
                <a:ea typeface="+mn-ea"/>
                <a:cs typeface="+mn-cs"/>
              </a:rPr>
              <a:t>and        are equivalent fractions.</a:t>
            </a:r>
            <a:endParaRPr lang="en-US" sz="3600" dirty="0"/>
          </a:p>
        </p:txBody>
      </p:sp>
      <p:graphicFrame>
        <p:nvGraphicFramePr>
          <p:cNvPr id="6" name="Object 5"/>
          <p:cNvGraphicFramePr>
            <a:graphicFrameLocks noChangeAspect="1"/>
          </p:cNvGraphicFramePr>
          <p:nvPr>
            <p:extLst>
              <p:ext uri="{D42A27DB-BD31-4B8C-83A1-F6EECF244321}">
                <p14:modId xmlns:p14="http://schemas.microsoft.com/office/powerpoint/2010/main" val="274833253"/>
              </p:ext>
            </p:extLst>
          </p:nvPr>
        </p:nvGraphicFramePr>
        <p:xfrm>
          <a:off x="2224239" y="1502103"/>
          <a:ext cx="594165" cy="1083478"/>
        </p:xfrm>
        <a:graphic>
          <a:graphicData uri="http://schemas.openxmlformats.org/presentationml/2006/ole">
            <mc:AlternateContent xmlns:mc="http://schemas.openxmlformats.org/markup-compatibility/2006">
              <mc:Choice xmlns:v="urn:schemas-microsoft-com:vml" Requires="v">
                <p:oleObj spid="_x0000_s19732" name="Equation" r:id="rId3" imgW="215640" imgH="393480" progId="Equation.3">
                  <p:embed/>
                </p:oleObj>
              </mc:Choice>
              <mc:Fallback>
                <p:oleObj name="Equation" r:id="rId3" imgW="215640" imgH="393480" progId="Equation.3">
                  <p:embed/>
                  <p:pic>
                    <p:nvPicPr>
                      <p:cNvPr id="0" name=""/>
                      <p:cNvPicPr/>
                      <p:nvPr/>
                    </p:nvPicPr>
                    <p:blipFill>
                      <a:blip r:embed="rId4"/>
                      <a:stretch>
                        <a:fillRect/>
                      </a:stretch>
                    </p:blipFill>
                    <p:spPr>
                      <a:xfrm>
                        <a:off x="2224239" y="1502103"/>
                        <a:ext cx="594165" cy="1083478"/>
                      </a:xfrm>
                      <a:prstGeom prst="rect">
                        <a:avLst/>
                      </a:prstGeom>
                      <a:solidFill>
                        <a:schemeClr val="tx1"/>
                      </a:solidFill>
                    </p:spPr>
                  </p:pic>
                </p:oleObj>
              </mc:Fallback>
            </mc:AlternateContent>
          </a:graphicData>
        </a:graphic>
      </p:graphicFrame>
      <p:grpSp>
        <p:nvGrpSpPr>
          <p:cNvPr id="35" name="Group 34"/>
          <p:cNvGrpSpPr/>
          <p:nvPr/>
        </p:nvGrpSpPr>
        <p:grpSpPr>
          <a:xfrm>
            <a:off x="1866175" y="4590417"/>
            <a:ext cx="5786783" cy="1683774"/>
            <a:chOff x="1921931" y="5029566"/>
            <a:chExt cx="5786783" cy="1683774"/>
          </a:xfrm>
        </p:grpSpPr>
        <p:grpSp>
          <p:nvGrpSpPr>
            <p:cNvPr id="8" name="Group 7"/>
            <p:cNvGrpSpPr/>
            <p:nvPr/>
          </p:nvGrpSpPr>
          <p:grpSpPr>
            <a:xfrm>
              <a:off x="3393780" y="5029566"/>
              <a:ext cx="4314934" cy="1683774"/>
              <a:chOff x="3502378" y="3057489"/>
              <a:chExt cx="4314934" cy="1683774"/>
            </a:xfrm>
          </p:grpSpPr>
          <p:grpSp>
            <p:nvGrpSpPr>
              <p:cNvPr id="9" name="Group 8"/>
              <p:cNvGrpSpPr/>
              <p:nvPr/>
            </p:nvGrpSpPr>
            <p:grpSpPr>
              <a:xfrm>
                <a:off x="3502378" y="3057489"/>
                <a:ext cx="4314934" cy="1683774"/>
                <a:chOff x="3265329" y="3409438"/>
                <a:chExt cx="4314934" cy="1683774"/>
              </a:xfrm>
            </p:grpSpPr>
            <p:sp>
              <p:nvSpPr>
                <p:cNvPr id="11" name="Left Brace 10"/>
                <p:cNvSpPr/>
                <p:nvPr/>
              </p:nvSpPr>
              <p:spPr>
                <a:xfrm rot="16200000">
                  <a:off x="4272325" y="4841954"/>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2" name="Group 11"/>
                <p:cNvGrpSpPr/>
                <p:nvPr/>
              </p:nvGrpSpPr>
              <p:grpSpPr>
                <a:xfrm>
                  <a:off x="3265329" y="3409438"/>
                  <a:ext cx="4314934" cy="1395049"/>
                  <a:chOff x="3265329" y="3409438"/>
                  <a:chExt cx="4314934" cy="1395049"/>
                </a:xfrm>
              </p:grpSpPr>
              <p:pic>
                <p:nvPicPr>
                  <p:cNvPr id="13" name="Picture 6" descr="http://gr123.powweb.com/DollhouseWorkshop/assets/measuring/measure_oneInch.jpg"/>
                  <p:cNvPicPr>
                    <a:picLocks noChangeAspect="1" noChangeArrowheads="1"/>
                  </p:cNvPicPr>
                  <p:nvPr/>
                </p:nvPicPr>
                <p:blipFill rotWithShape="1">
                  <a:blip r:embed="rId5">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14" name="Group 13"/>
                  <p:cNvGrpSpPr/>
                  <p:nvPr/>
                </p:nvGrpSpPr>
                <p:grpSpPr>
                  <a:xfrm>
                    <a:off x="4350590" y="4654063"/>
                    <a:ext cx="1852247" cy="150424"/>
                    <a:chOff x="4350590" y="4654063"/>
                    <a:chExt cx="1852247" cy="150424"/>
                  </a:xfrm>
                </p:grpSpPr>
                <p:cxnSp>
                  <p:nvCxnSpPr>
                    <p:cNvPr id="15" name="Straight Connector 14"/>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10" name="Rectangle 9"/>
              <p:cNvSpPr/>
              <p:nvPr/>
            </p:nvSpPr>
            <p:spPr>
              <a:xfrm>
                <a:off x="4506883" y="3064408"/>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2" name="Group 31"/>
            <p:cNvGrpSpPr/>
            <p:nvPr/>
          </p:nvGrpSpPr>
          <p:grpSpPr>
            <a:xfrm>
              <a:off x="1921931" y="5036484"/>
              <a:ext cx="2531108" cy="1520627"/>
              <a:chOff x="2173554" y="3951234"/>
              <a:chExt cx="2531108" cy="1520627"/>
            </a:xfrm>
          </p:grpSpPr>
          <p:graphicFrame>
            <p:nvGraphicFramePr>
              <p:cNvPr id="33" name="Object 32"/>
              <p:cNvGraphicFramePr>
                <a:graphicFrameLocks noChangeAspect="1"/>
              </p:cNvGraphicFramePr>
              <p:nvPr>
                <p:extLst>
                  <p:ext uri="{D42A27DB-BD31-4B8C-83A1-F6EECF244321}">
                    <p14:modId xmlns:p14="http://schemas.microsoft.com/office/powerpoint/2010/main" val="3268918818"/>
                  </p:ext>
                </p:extLst>
              </p:nvPr>
            </p:nvGraphicFramePr>
            <p:xfrm>
              <a:off x="2173554" y="3951234"/>
              <a:ext cx="833892" cy="1520627"/>
            </p:xfrm>
            <a:graphic>
              <a:graphicData uri="http://schemas.openxmlformats.org/presentationml/2006/ole">
                <mc:AlternateContent xmlns:mc="http://schemas.openxmlformats.org/markup-compatibility/2006">
                  <mc:Choice xmlns:v="urn:schemas-microsoft-com:vml" Requires="v">
                    <p:oleObj spid="_x0000_s19733" name="Equation" r:id="rId6" imgW="215640" imgH="393480" progId="Equation.3">
                      <p:embed/>
                    </p:oleObj>
                  </mc:Choice>
                  <mc:Fallback>
                    <p:oleObj name="Equation" r:id="rId6" imgW="215640" imgH="393480" progId="Equation.3">
                      <p:embed/>
                      <p:pic>
                        <p:nvPicPr>
                          <p:cNvPr id="0" name=""/>
                          <p:cNvPicPr/>
                          <p:nvPr/>
                        </p:nvPicPr>
                        <p:blipFill>
                          <a:blip r:embed="rId4"/>
                          <a:stretch>
                            <a:fillRect/>
                          </a:stretch>
                        </p:blipFill>
                        <p:spPr>
                          <a:xfrm>
                            <a:off x="2173554" y="3951234"/>
                            <a:ext cx="833892" cy="1520627"/>
                          </a:xfrm>
                          <a:prstGeom prst="rect">
                            <a:avLst/>
                          </a:prstGeom>
                          <a:solidFill>
                            <a:schemeClr val="tx1"/>
                          </a:solidFill>
                        </p:spPr>
                      </p:pic>
                    </p:oleObj>
                  </mc:Fallback>
                </mc:AlternateContent>
              </a:graphicData>
            </a:graphic>
          </p:graphicFrame>
          <p:sp>
            <p:nvSpPr>
              <p:cNvPr id="34" name="Right Arrow 33"/>
              <p:cNvSpPr/>
              <p:nvPr/>
            </p:nvSpPr>
            <p:spPr>
              <a:xfrm rot="1295914">
                <a:off x="2924794" y="4782181"/>
                <a:ext cx="1779868"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aphicFrame>
        <p:nvGraphicFramePr>
          <p:cNvPr id="36" name="Object 35"/>
          <p:cNvGraphicFramePr>
            <a:graphicFrameLocks noChangeAspect="1"/>
          </p:cNvGraphicFramePr>
          <p:nvPr>
            <p:extLst>
              <p:ext uri="{D42A27DB-BD31-4B8C-83A1-F6EECF244321}">
                <p14:modId xmlns:p14="http://schemas.microsoft.com/office/powerpoint/2010/main" val="974706547"/>
              </p:ext>
            </p:extLst>
          </p:nvPr>
        </p:nvGraphicFramePr>
        <p:xfrm>
          <a:off x="625042" y="1502103"/>
          <a:ext cx="577225" cy="1118374"/>
        </p:xfrm>
        <a:graphic>
          <a:graphicData uri="http://schemas.openxmlformats.org/presentationml/2006/ole">
            <mc:AlternateContent xmlns:mc="http://schemas.openxmlformats.org/markup-compatibility/2006">
              <mc:Choice xmlns:v="urn:schemas-microsoft-com:vml" Requires="v">
                <p:oleObj spid="_x0000_s19734" name="Equation" r:id="rId7" imgW="203040" imgH="393480" progId="Equation.3">
                  <p:embed/>
                </p:oleObj>
              </mc:Choice>
              <mc:Fallback>
                <p:oleObj name="Equation" r:id="rId7" imgW="203040" imgH="393480" progId="Equation.3">
                  <p:embed/>
                  <p:pic>
                    <p:nvPicPr>
                      <p:cNvPr id="0" name=""/>
                      <p:cNvPicPr/>
                      <p:nvPr/>
                    </p:nvPicPr>
                    <p:blipFill>
                      <a:blip r:embed="rId8"/>
                      <a:stretch>
                        <a:fillRect/>
                      </a:stretch>
                    </p:blipFill>
                    <p:spPr>
                      <a:xfrm>
                        <a:off x="625042" y="1502103"/>
                        <a:ext cx="577225" cy="1118374"/>
                      </a:xfrm>
                      <a:prstGeom prst="rect">
                        <a:avLst/>
                      </a:prstGeom>
                      <a:solidFill>
                        <a:schemeClr val="tx1"/>
                      </a:solidFill>
                    </p:spPr>
                  </p:pic>
                </p:oleObj>
              </mc:Fallback>
            </mc:AlternateContent>
          </a:graphicData>
        </a:graphic>
      </p:graphicFrame>
    </p:spTree>
    <p:extLst>
      <p:ext uri="{BB962C8B-B14F-4D97-AF65-F5344CB8AC3E}">
        <p14:creationId xmlns:p14="http://schemas.microsoft.com/office/powerpoint/2010/main" val="6428174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2974225" y="313139"/>
            <a:ext cx="5821143" cy="3704277"/>
            <a:chOff x="2167022" y="157315"/>
            <a:chExt cx="5821143" cy="3704277"/>
          </a:xfrm>
        </p:grpSpPr>
        <p:grpSp>
          <p:nvGrpSpPr>
            <p:cNvPr id="3" name="Group 2"/>
            <p:cNvGrpSpPr/>
            <p:nvPr/>
          </p:nvGrpSpPr>
          <p:grpSpPr>
            <a:xfrm>
              <a:off x="2195249" y="157315"/>
              <a:ext cx="5786783" cy="1683774"/>
              <a:chOff x="1921931" y="5029566"/>
              <a:chExt cx="5786783" cy="1683774"/>
            </a:xfrm>
          </p:grpSpPr>
          <p:grpSp>
            <p:nvGrpSpPr>
              <p:cNvPr id="4" name="Group 3"/>
              <p:cNvGrpSpPr/>
              <p:nvPr/>
            </p:nvGrpSpPr>
            <p:grpSpPr>
              <a:xfrm>
                <a:off x="3393780" y="5029566"/>
                <a:ext cx="4314934" cy="1683774"/>
                <a:chOff x="3502378" y="3057489"/>
                <a:chExt cx="4314934" cy="1683774"/>
              </a:xfrm>
            </p:grpSpPr>
            <p:grpSp>
              <p:nvGrpSpPr>
                <p:cNvPr id="8" name="Group 7"/>
                <p:cNvGrpSpPr/>
                <p:nvPr/>
              </p:nvGrpSpPr>
              <p:grpSpPr>
                <a:xfrm>
                  <a:off x="3502378" y="3057489"/>
                  <a:ext cx="4314934" cy="1683774"/>
                  <a:chOff x="3265329" y="3409438"/>
                  <a:chExt cx="4314934" cy="1683774"/>
                </a:xfrm>
              </p:grpSpPr>
              <p:sp>
                <p:nvSpPr>
                  <p:cNvPr id="10" name="Left Brace 9"/>
                  <p:cNvSpPr/>
                  <p:nvPr/>
                </p:nvSpPr>
                <p:spPr>
                  <a:xfrm rot="16200000">
                    <a:off x="4272325" y="4841954"/>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11" name="Group 10"/>
                  <p:cNvGrpSpPr/>
                  <p:nvPr/>
                </p:nvGrpSpPr>
                <p:grpSpPr>
                  <a:xfrm>
                    <a:off x="3265329" y="3409438"/>
                    <a:ext cx="4314934" cy="1395049"/>
                    <a:chOff x="3265329" y="3409438"/>
                    <a:chExt cx="4314934" cy="1395049"/>
                  </a:xfrm>
                </p:grpSpPr>
                <p:pic>
                  <p:nvPicPr>
                    <p:cNvPr id="12"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p:cNvGrpSpPr/>
                    <p:nvPr/>
                  </p:nvGrpSpPr>
                  <p:grpSpPr>
                    <a:xfrm>
                      <a:off x="4350590" y="4654063"/>
                      <a:ext cx="1852247" cy="150424"/>
                      <a:chOff x="4350590" y="4654063"/>
                      <a:chExt cx="1852247" cy="150424"/>
                    </a:xfrm>
                  </p:grpSpPr>
                  <p:cxnSp>
                    <p:nvCxnSpPr>
                      <p:cNvPr id="14" name="Straight Connector 13"/>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9" name="Rectangle 8"/>
                <p:cNvSpPr/>
                <p:nvPr/>
              </p:nvSpPr>
              <p:spPr>
                <a:xfrm>
                  <a:off x="4506883" y="3064408"/>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p:cNvGrpSpPr/>
              <p:nvPr/>
            </p:nvGrpSpPr>
            <p:grpSpPr>
              <a:xfrm>
                <a:off x="1921931" y="5036484"/>
                <a:ext cx="2531108" cy="1520627"/>
                <a:chOff x="2173554" y="3951234"/>
                <a:chExt cx="2531108" cy="1520627"/>
              </a:xfrm>
            </p:grpSpPr>
            <p:graphicFrame>
              <p:nvGraphicFramePr>
                <p:cNvPr id="6" name="Object 5"/>
                <p:cNvGraphicFramePr>
                  <a:graphicFrameLocks noChangeAspect="1"/>
                </p:cNvGraphicFramePr>
                <p:nvPr>
                  <p:extLst>
                    <p:ext uri="{D42A27DB-BD31-4B8C-83A1-F6EECF244321}">
                      <p14:modId xmlns:p14="http://schemas.microsoft.com/office/powerpoint/2010/main" val="1289622843"/>
                    </p:ext>
                  </p:extLst>
                </p:nvPr>
              </p:nvGraphicFramePr>
              <p:xfrm>
                <a:off x="2173554" y="3951234"/>
                <a:ext cx="833892" cy="1520627"/>
              </p:xfrm>
              <a:graphic>
                <a:graphicData uri="http://schemas.openxmlformats.org/presentationml/2006/ole">
                  <mc:AlternateContent xmlns:mc="http://schemas.openxmlformats.org/markup-compatibility/2006">
                    <mc:Choice xmlns:v="urn:schemas-microsoft-com:vml" Requires="v">
                      <p:oleObj spid="_x0000_s20675" name="Equation" r:id="rId4" imgW="215640" imgH="393480" progId="Equation.3">
                        <p:embed/>
                      </p:oleObj>
                    </mc:Choice>
                    <mc:Fallback>
                      <p:oleObj name="Equation" r:id="rId4" imgW="215640" imgH="393480" progId="Equation.3">
                        <p:embed/>
                        <p:pic>
                          <p:nvPicPr>
                            <p:cNvPr id="0" name=""/>
                            <p:cNvPicPr/>
                            <p:nvPr/>
                          </p:nvPicPr>
                          <p:blipFill>
                            <a:blip r:embed="rId5"/>
                            <a:stretch>
                              <a:fillRect/>
                            </a:stretch>
                          </p:blipFill>
                          <p:spPr>
                            <a:xfrm>
                              <a:off x="2173554" y="3951234"/>
                              <a:ext cx="833892" cy="1520627"/>
                            </a:xfrm>
                            <a:prstGeom prst="rect">
                              <a:avLst/>
                            </a:prstGeom>
                            <a:solidFill>
                              <a:schemeClr val="tx1"/>
                            </a:solidFill>
                          </p:spPr>
                        </p:pic>
                      </p:oleObj>
                    </mc:Fallback>
                  </mc:AlternateContent>
                </a:graphicData>
              </a:graphic>
            </p:graphicFrame>
            <p:sp>
              <p:nvSpPr>
                <p:cNvPr id="7" name="Right Arrow 6"/>
                <p:cNvSpPr/>
                <p:nvPr/>
              </p:nvSpPr>
              <p:spPr>
                <a:xfrm rot="1295914">
                  <a:off x="2924794" y="4782181"/>
                  <a:ext cx="1779868"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38" name="Left Brace 37"/>
            <p:cNvSpPr/>
            <p:nvPr/>
          </p:nvSpPr>
          <p:spPr>
            <a:xfrm rot="16200000">
              <a:off x="4639747" y="3650815"/>
              <a:ext cx="288725" cy="132830"/>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39" name="Group 38"/>
            <p:cNvGrpSpPr/>
            <p:nvPr/>
          </p:nvGrpSpPr>
          <p:grpSpPr>
            <a:xfrm>
              <a:off x="3673231" y="2177819"/>
              <a:ext cx="4314934" cy="1395049"/>
              <a:chOff x="3265329" y="3409438"/>
              <a:chExt cx="4314934" cy="1395049"/>
            </a:xfrm>
          </p:grpSpPr>
          <p:pic>
            <p:nvPicPr>
              <p:cNvPr id="40"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41" name="Group 40"/>
              <p:cNvGrpSpPr/>
              <p:nvPr/>
            </p:nvGrpSpPr>
            <p:grpSpPr>
              <a:xfrm>
                <a:off x="4350590" y="4654063"/>
                <a:ext cx="1852247" cy="150424"/>
                <a:chOff x="4350590" y="4654063"/>
                <a:chExt cx="1852247" cy="150424"/>
              </a:xfrm>
            </p:grpSpPr>
            <p:cxnSp>
              <p:nvCxnSpPr>
                <p:cNvPr id="42" name="Straight Connector 41"/>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sp>
          <p:nvSpPr>
            <p:cNvPr id="37" name="Rectangle 36"/>
            <p:cNvSpPr/>
            <p:nvPr/>
          </p:nvSpPr>
          <p:spPr>
            <a:xfrm>
              <a:off x="4677736" y="2184738"/>
              <a:ext cx="138233"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p:cNvGrpSpPr/>
            <p:nvPr/>
          </p:nvGrpSpPr>
          <p:grpSpPr>
            <a:xfrm>
              <a:off x="2167022" y="1972962"/>
              <a:ext cx="2566588" cy="1590659"/>
              <a:chOff x="2167022" y="1972962"/>
              <a:chExt cx="2566588" cy="1590659"/>
            </a:xfrm>
          </p:grpSpPr>
          <p:graphicFrame>
            <p:nvGraphicFramePr>
              <p:cNvPr id="59" name="Object 58"/>
              <p:cNvGraphicFramePr>
                <a:graphicFrameLocks noChangeAspect="1"/>
              </p:cNvGraphicFramePr>
              <p:nvPr>
                <p:extLst>
                  <p:ext uri="{D42A27DB-BD31-4B8C-83A1-F6EECF244321}">
                    <p14:modId xmlns:p14="http://schemas.microsoft.com/office/powerpoint/2010/main" val="539742739"/>
                  </p:ext>
                </p:extLst>
              </p:nvPr>
            </p:nvGraphicFramePr>
            <p:xfrm>
              <a:off x="2167022" y="1972962"/>
              <a:ext cx="872297" cy="1590659"/>
            </p:xfrm>
            <a:graphic>
              <a:graphicData uri="http://schemas.openxmlformats.org/presentationml/2006/ole">
                <mc:AlternateContent xmlns:mc="http://schemas.openxmlformats.org/markup-compatibility/2006">
                  <mc:Choice xmlns:v="urn:schemas-microsoft-com:vml" Requires="v">
                    <p:oleObj spid="_x0000_s20676" name="Equation" r:id="rId6" imgW="215640" imgH="393480" progId="Equation.3">
                      <p:embed/>
                    </p:oleObj>
                  </mc:Choice>
                  <mc:Fallback>
                    <p:oleObj name="Equation" r:id="rId6" imgW="215640" imgH="393480" progId="Equation.3">
                      <p:embed/>
                      <p:pic>
                        <p:nvPicPr>
                          <p:cNvPr id="0" name=""/>
                          <p:cNvPicPr/>
                          <p:nvPr/>
                        </p:nvPicPr>
                        <p:blipFill>
                          <a:blip r:embed="rId7"/>
                          <a:stretch>
                            <a:fillRect/>
                          </a:stretch>
                        </p:blipFill>
                        <p:spPr>
                          <a:xfrm>
                            <a:off x="2167022" y="1972962"/>
                            <a:ext cx="872297" cy="1590659"/>
                          </a:xfrm>
                          <a:prstGeom prst="rect">
                            <a:avLst/>
                          </a:prstGeom>
                          <a:solidFill>
                            <a:schemeClr val="tx1"/>
                          </a:solidFill>
                        </p:spPr>
                      </p:pic>
                    </p:oleObj>
                  </mc:Fallback>
                </mc:AlternateContent>
              </a:graphicData>
            </a:graphic>
          </p:graphicFrame>
          <p:sp>
            <p:nvSpPr>
              <p:cNvPr id="35" name="Right Arrow 34"/>
              <p:cNvSpPr/>
              <p:nvPr/>
            </p:nvSpPr>
            <p:spPr>
              <a:xfrm rot="1295914">
                <a:off x="2958100" y="3009819"/>
                <a:ext cx="1775510" cy="35860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62" name="TextBox 61"/>
          <p:cNvSpPr txBox="1"/>
          <p:nvPr/>
        </p:nvSpPr>
        <p:spPr>
          <a:xfrm>
            <a:off x="697178" y="382301"/>
            <a:ext cx="2339926" cy="1231106"/>
          </a:xfrm>
          <a:prstGeom prst="rect">
            <a:avLst/>
          </a:prstGeom>
          <a:noFill/>
        </p:spPr>
        <p:txBody>
          <a:bodyPr wrap="square" rtlCol="0">
            <a:spAutoFit/>
          </a:bodyPr>
          <a:lstStyle/>
          <a:p>
            <a:r>
              <a:rPr lang="en-US" sz="2000" b="1" dirty="0">
                <a:solidFill>
                  <a:srgbClr val="FFC000"/>
                </a:solidFill>
                <a:latin typeface="+mj-lt"/>
              </a:rPr>
              <a:t>4/32-inch</a:t>
            </a:r>
            <a:r>
              <a:rPr lang="en-US" dirty="0">
                <a:latin typeface="+mj-lt"/>
              </a:rPr>
              <a:t> tread depth in every major groove on front tires</a:t>
            </a:r>
          </a:p>
        </p:txBody>
      </p:sp>
      <p:sp>
        <p:nvSpPr>
          <p:cNvPr id="63" name="TextBox 62"/>
          <p:cNvSpPr txBox="1"/>
          <p:nvPr/>
        </p:nvSpPr>
        <p:spPr>
          <a:xfrm>
            <a:off x="590554" y="2451890"/>
            <a:ext cx="2339926" cy="769441"/>
          </a:xfrm>
          <a:prstGeom prst="rect">
            <a:avLst/>
          </a:prstGeom>
          <a:noFill/>
        </p:spPr>
        <p:txBody>
          <a:bodyPr wrap="square" rtlCol="0">
            <a:spAutoFit/>
          </a:bodyPr>
          <a:lstStyle/>
          <a:p>
            <a:pPr marL="0" indent="0">
              <a:buNone/>
            </a:pPr>
            <a:r>
              <a:rPr lang="en-US" sz="2400" b="1" dirty="0">
                <a:solidFill>
                  <a:srgbClr val="FFC000"/>
                </a:solidFill>
                <a:latin typeface="+mj-lt"/>
              </a:rPr>
              <a:t>2/32 inch </a:t>
            </a:r>
            <a:r>
              <a:rPr lang="en-US" sz="2000" dirty="0">
                <a:latin typeface="+mj-lt"/>
              </a:rPr>
              <a:t>on other tires. </a:t>
            </a:r>
          </a:p>
        </p:txBody>
      </p:sp>
      <p:pic>
        <p:nvPicPr>
          <p:cNvPr id="20489" name="Picture 9" descr="http://images.clipart.com/thb/thb9/PH/5344_2004120013/040201_1942_16/19312089.thb.jpg?040201_1942_1658_a__s"/>
          <p:cNvPicPr>
            <a:picLocks noGrp="1" noChangeAspect="1" noChangeArrowheads="1"/>
          </p:cNvPicPr>
          <p:nvPr>
            <p:ph idx="1"/>
          </p:nvPr>
        </p:nvPicPr>
        <p:blipFill>
          <a:blip r:embed="rId8">
            <a:extLst>
              <a:ext uri="{28A0092B-C50C-407E-A947-70E740481C1C}">
                <a14:useLocalDpi xmlns:a14="http://schemas.microsoft.com/office/drawing/2010/main" val="0"/>
              </a:ext>
            </a:extLst>
          </a:blip>
          <a:srcRect/>
          <a:stretch>
            <a:fillRect/>
          </a:stretch>
        </p:blipFill>
        <p:spPr bwMode="auto">
          <a:xfrm>
            <a:off x="2978095" y="4861016"/>
            <a:ext cx="2348354" cy="1563333"/>
          </a:xfrm>
          <a:prstGeom prst="rect">
            <a:avLst/>
          </a:prstGeom>
          <a:noFill/>
          <a:extLst>
            <a:ext uri="{909E8E84-426E-40DD-AFC4-6F175D3DCCD1}">
              <a14:hiddenFill xmlns:a14="http://schemas.microsoft.com/office/drawing/2010/main">
                <a:solidFill>
                  <a:srgbClr val="FFFFFF"/>
                </a:solidFill>
              </a14:hiddenFill>
            </a:ext>
          </a:extLst>
        </p:spPr>
      </p:pic>
      <p:pic>
        <p:nvPicPr>
          <p:cNvPr id="20491" name="Picture 11" descr="Michelin MN-4203B Digital Tire Gauge with Tread Depth Indicato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53825" y="4762377"/>
            <a:ext cx="1720618" cy="1425233"/>
          </a:xfrm>
          <a:prstGeom prst="rect">
            <a:avLst/>
          </a:prstGeom>
          <a:noFill/>
          <a:extLst>
            <a:ext uri="{909E8E84-426E-40DD-AFC4-6F175D3DCCD1}">
              <a14:hiddenFill xmlns:a14="http://schemas.microsoft.com/office/drawing/2010/main">
                <a:solidFill>
                  <a:srgbClr val="FFFFFF"/>
                </a:solidFill>
              </a14:hiddenFill>
            </a:ext>
          </a:extLst>
        </p:spPr>
      </p:pic>
      <p:sp>
        <p:nvSpPr>
          <p:cNvPr id="20480" name="TextBox 20479"/>
          <p:cNvSpPr txBox="1"/>
          <p:nvPr/>
        </p:nvSpPr>
        <p:spPr>
          <a:xfrm>
            <a:off x="177421" y="3962575"/>
            <a:ext cx="8857397" cy="830997"/>
          </a:xfrm>
          <a:prstGeom prst="rect">
            <a:avLst/>
          </a:prstGeom>
          <a:noFill/>
        </p:spPr>
        <p:txBody>
          <a:bodyPr wrap="square" rtlCol="0">
            <a:spAutoFit/>
          </a:bodyPr>
          <a:lstStyle/>
          <a:p>
            <a:pPr algn="ctr"/>
            <a:r>
              <a:rPr lang="en-US" sz="2400" dirty="0" smtClean="0">
                <a:latin typeface="+mj-lt"/>
              </a:rPr>
              <a:t>Use any of the many types of gauges to measure your tire treads.</a:t>
            </a:r>
            <a:endParaRPr lang="en-US" sz="2400" dirty="0">
              <a:latin typeface="+mj-lt"/>
            </a:endParaRPr>
          </a:p>
        </p:txBody>
      </p:sp>
    </p:spTree>
    <p:extLst>
      <p:ext uri="{BB962C8B-B14F-4D97-AF65-F5344CB8AC3E}">
        <p14:creationId xmlns:p14="http://schemas.microsoft.com/office/powerpoint/2010/main" val="38306156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4232" y="713217"/>
            <a:ext cx="8501738" cy="5927462"/>
          </a:xfrm>
        </p:spPr>
        <p:txBody>
          <a:bodyPr>
            <a:normAutofit/>
          </a:bodyPr>
          <a:lstStyle/>
          <a:p>
            <a:pPr marL="0" indent="0">
              <a:buNone/>
            </a:pPr>
            <a:r>
              <a:rPr lang="en-US" sz="2400" dirty="0" smtClean="0"/>
              <a:t>If you don’t have a gauge to measure the treads of your tire, you can dig into your purse or pocket and grab a penny or a quarter. </a:t>
            </a:r>
            <a:endParaRPr lang="en-US" sz="2400" dirty="0"/>
          </a:p>
          <a:p>
            <a:pPr marL="0" indent="0">
              <a:buNone/>
            </a:pPr>
            <a:r>
              <a:rPr lang="en-US" sz="2400" dirty="0" smtClean="0">
                <a:hlinkClick r:id="rId2"/>
              </a:rPr>
              <a:t>CLICK HERE </a:t>
            </a:r>
            <a:r>
              <a:rPr lang="en-US" sz="2400" dirty="0" smtClean="0"/>
              <a:t>to see how you can estimate the wear on your tires with coins.</a:t>
            </a:r>
          </a:p>
          <a:p>
            <a:pPr marL="0" indent="0">
              <a:buNone/>
            </a:pPr>
            <a:endParaRPr lang="en-US" sz="2400" dirty="0" smtClean="0"/>
          </a:p>
          <a:p>
            <a:pPr marL="0" indent="0">
              <a:buNone/>
            </a:pPr>
            <a:endParaRPr lang="en-US" sz="2400" dirty="0"/>
          </a:p>
        </p:txBody>
      </p:sp>
      <p:pic>
        <p:nvPicPr>
          <p:cNvPr id="22530" name="Picture 2" descr="The Penny Test for Tire Tread Dep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1166" y="2804756"/>
            <a:ext cx="2421270" cy="2494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5599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494853"/>
            <a:ext cx="7639015" cy="5927462"/>
          </a:xfrm>
        </p:spPr>
        <p:txBody>
          <a:bodyPr>
            <a:normAutofit/>
          </a:bodyPr>
          <a:lstStyle/>
          <a:p>
            <a:pPr marL="0" indent="0">
              <a:buNone/>
            </a:pPr>
            <a:r>
              <a:rPr lang="en-US" sz="2400" dirty="0" smtClean="0"/>
              <a:t>Sometimes, gauges will state results in centimeters instead of inches. </a:t>
            </a:r>
          </a:p>
          <a:p>
            <a:pPr marL="0" indent="0">
              <a:buNone/>
            </a:pPr>
            <a:r>
              <a:rPr lang="en-US" sz="2400" dirty="0" smtClean="0"/>
              <a:t>The US is one of the only places in the world that uses the </a:t>
            </a:r>
            <a:r>
              <a:rPr lang="en-US" sz="2400" dirty="0" smtClean="0">
                <a:solidFill>
                  <a:srgbClr val="FFFF00"/>
                </a:solidFill>
              </a:rPr>
              <a:t>English System for measuring distance quantities, like inches, feet, yards, and miles</a:t>
            </a:r>
            <a:r>
              <a:rPr lang="en-US" sz="2400" dirty="0" smtClean="0"/>
              <a:t>. Other countries use the </a:t>
            </a:r>
            <a:r>
              <a:rPr lang="en-US" sz="2400" dirty="0" smtClean="0">
                <a:solidFill>
                  <a:srgbClr val="16B7FF"/>
                </a:solidFill>
              </a:rPr>
              <a:t>metric system, stating results in centimeters, meters, and kilometers</a:t>
            </a:r>
            <a:r>
              <a:rPr lang="en-US" sz="2400" dirty="0" smtClean="0"/>
              <a:t>.</a:t>
            </a:r>
          </a:p>
          <a:p>
            <a:pPr marL="0" indent="0">
              <a:buNone/>
            </a:pPr>
            <a:r>
              <a:rPr lang="en-US" sz="2400" dirty="0" smtClean="0"/>
              <a:t>Knowing how to measure in both systems will really help you working with tires. It will also help you work with tools and parts in building and other occupations.</a:t>
            </a:r>
          </a:p>
        </p:txBody>
      </p:sp>
      <p:pic>
        <p:nvPicPr>
          <p:cNvPr id="7" name="Picture 2" descr="Centimeter, Equipment, Inch, Inches, Instrument, Leng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7649458">
            <a:off x="5149633" y="536780"/>
            <a:ext cx="7276961" cy="5457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5812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How often have you bought a nut that didn’t fit a bolt because they were cut from different systems?</a:t>
            </a:r>
          </a:p>
        </p:txBody>
      </p:sp>
      <p:sp>
        <p:nvSpPr>
          <p:cNvPr id="7" name="Content Placeholder 1"/>
          <p:cNvSpPr txBox="1">
            <a:spLocks/>
          </p:cNvSpPr>
          <p:nvPr/>
        </p:nvSpPr>
        <p:spPr>
          <a:xfrm>
            <a:off x="686027" y="1869743"/>
            <a:ext cx="5714681" cy="3686927"/>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fontAlgn="auto">
              <a:buFont typeface="Wingdings 3" panose="05040102010807070707" pitchFamily="18" charset="2"/>
              <a:buNone/>
            </a:pPr>
            <a:r>
              <a:rPr lang="en-US" sz="2400" dirty="0" smtClean="0"/>
              <a:t>Both the metric system and the US English system do a fine job of measuring lengths, volumes, and weights. However, they don’t mix.</a:t>
            </a:r>
          </a:p>
          <a:p>
            <a:pPr marL="0" indent="0" fontAlgn="auto">
              <a:buFont typeface="Wingdings 3" panose="05040102010807070707" pitchFamily="18" charset="2"/>
              <a:buNone/>
            </a:pPr>
            <a:r>
              <a:rPr lang="en-US" sz="2400" dirty="0" smtClean="0"/>
              <a:t>That is why you must know how to convert from one system to another.  That is very helpful, especially if you are on the road and have only your calculator, if that, to help you out.</a:t>
            </a:r>
          </a:p>
        </p:txBody>
      </p:sp>
      <p:grpSp>
        <p:nvGrpSpPr>
          <p:cNvPr id="3" name="Group 2"/>
          <p:cNvGrpSpPr/>
          <p:nvPr/>
        </p:nvGrpSpPr>
        <p:grpSpPr>
          <a:xfrm>
            <a:off x="6578037" y="2487253"/>
            <a:ext cx="2118684" cy="2035894"/>
            <a:chOff x="6633183" y="1904579"/>
            <a:chExt cx="2118684" cy="2035894"/>
          </a:xfrm>
        </p:grpSpPr>
        <p:pic>
          <p:nvPicPr>
            <p:cNvPr id="4" name="Picture 8" descr="Screw, Bolt, Metallic, Screwdriver, Nut, Metal, Silver"/>
            <p:cNvPicPr>
              <a:picLocks noChangeAspect="1" noChangeArrowheads="1"/>
            </p:cNvPicPr>
            <p:nvPr/>
          </p:nvPicPr>
          <p:blipFill rotWithShape="1">
            <a:blip r:embed="rId2">
              <a:extLst>
                <a:ext uri="{28A0092B-C50C-407E-A947-70E740481C1C}">
                  <a14:useLocalDpi xmlns:a14="http://schemas.microsoft.com/office/drawing/2010/main" val="0"/>
                </a:ext>
              </a:extLst>
            </a:blip>
            <a:srcRect l="73692" t="9245"/>
            <a:stretch/>
          </p:blipFill>
          <p:spPr bwMode="auto">
            <a:xfrm rot="20498370">
              <a:off x="8223834" y="1904579"/>
              <a:ext cx="528033" cy="1898675"/>
            </a:xfrm>
            <a:prstGeom prst="rect">
              <a:avLst/>
            </a:prstGeom>
            <a:noFill/>
            <a:extLst>
              <a:ext uri="{909E8E84-426E-40DD-AFC4-6F175D3DCCD1}">
                <a14:hiddenFill xmlns:a14="http://schemas.microsoft.com/office/drawing/2010/main">
                  <a:solidFill>
                    <a:srgbClr val="FFFFFF"/>
                  </a:solidFill>
                </a14:hiddenFill>
              </a:ext>
            </a:extLst>
          </p:spPr>
        </p:pic>
        <p:pic>
          <p:nvPicPr>
            <p:cNvPr id="25602" name="Picture 2" descr="http://downloads.clipart.com/20254879.png?t=1406307083&amp;h=ffcc5ff6a2cda626602b4bb2d082bba6&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3183" y="1954227"/>
              <a:ext cx="1305055" cy="198624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017129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7683" y="238006"/>
            <a:ext cx="8761912" cy="5927462"/>
          </a:xfrm>
        </p:spPr>
        <p:txBody>
          <a:bodyPr/>
          <a:lstStyle/>
          <a:p>
            <a:pPr marL="0" indent="0">
              <a:buNone/>
            </a:pPr>
            <a:r>
              <a:rPr lang="en-US" sz="2400" dirty="0" smtClean="0">
                <a:solidFill>
                  <a:srgbClr val="FFC000"/>
                </a:solidFill>
              </a:rPr>
              <a:t>III. THE METRIC SYSTEM</a:t>
            </a:r>
          </a:p>
          <a:p>
            <a:pPr marL="0" indent="0">
              <a:buNone/>
            </a:pPr>
            <a:r>
              <a:rPr lang="en-US" dirty="0" smtClean="0"/>
              <a:t>The metric system is actually much easier to work with than our US system. Everything in the metric system is based on TEN and multiples of ten. All measurements will be divided or multiplied by </a:t>
            </a:r>
            <a:r>
              <a:rPr lang="en-US" sz="2400" dirty="0" smtClean="0">
                <a:solidFill>
                  <a:srgbClr val="FFC000"/>
                </a:solidFill>
              </a:rPr>
              <a:t>10</a:t>
            </a:r>
            <a:r>
              <a:rPr lang="en-US" dirty="0" smtClean="0"/>
              <a:t>, the perfect number!</a:t>
            </a:r>
          </a:p>
          <a:p>
            <a:pPr marL="0" indent="0">
              <a:buNone/>
            </a:pPr>
            <a:r>
              <a:rPr lang="en-US" dirty="0" smtClean="0"/>
              <a:t>The basic unit in the metric system is the </a:t>
            </a:r>
            <a:r>
              <a:rPr lang="en-US" sz="2400" dirty="0" smtClean="0">
                <a:solidFill>
                  <a:srgbClr val="FFC000"/>
                </a:solidFill>
              </a:rPr>
              <a:t>METER</a:t>
            </a:r>
            <a:r>
              <a:rPr lang="en-US" dirty="0" smtClean="0"/>
              <a:t>. You’ll find the word “meter” as part of all metric measures as you will see. The closest measurement to the meter in the US system is the </a:t>
            </a:r>
            <a:r>
              <a:rPr lang="en-US" sz="2400" dirty="0" smtClean="0">
                <a:solidFill>
                  <a:srgbClr val="92D050"/>
                </a:solidFill>
              </a:rPr>
              <a:t>YARD</a:t>
            </a:r>
            <a:r>
              <a:rPr lang="en-US" dirty="0" smtClean="0"/>
              <a:t>.</a:t>
            </a:r>
          </a:p>
          <a:p>
            <a:pPr marL="0" indent="0">
              <a:buNone/>
            </a:pPr>
            <a:r>
              <a:rPr lang="en-US" dirty="0" smtClean="0"/>
              <a:t>One meter is a little longer than one yard. </a:t>
            </a:r>
          </a:p>
          <a:p>
            <a:pPr marL="0" indent="0">
              <a:buNone/>
            </a:pPr>
            <a:endParaRPr lang="en-US" dirty="0"/>
          </a:p>
        </p:txBody>
      </p:sp>
      <p:grpSp>
        <p:nvGrpSpPr>
          <p:cNvPr id="5" name="Group 4"/>
          <p:cNvGrpSpPr/>
          <p:nvPr/>
        </p:nvGrpSpPr>
        <p:grpSpPr>
          <a:xfrm>
            <a:off x="833097" y="3857026"/>
            <a:ext cx="7808393" cy="1332965"/>
            <a:chOff x="332443" y="4725462"/>
            <a:chExt cx="7808393" cy="1332965"/>
          </a:xfrm>
        </p:grpSpPr>
        <p:pic>
          <p:nvPicPr>
            <p:cNvPr id="27650"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r="15109" b="68867"/>
            <a:stretch/>
          </p:blipFill>
          <p:spPr bwMode="auto">
            <a:xfrm>
              <a:off x="1533999" y="4725462"/>
              <a:ext cx="6606837" cy="4299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t="65990" r="23439" b="7330"/>
            <a:stretch/>
          </p:blipFill>
          <p:spPr bwMode="auto">
            <a:xfrm>
              <a:off x="1534000" y="5643350"/>
              <a:ext cx="5958621" cy="36849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32443" y="4725462"/>
              <a:ext cx="1167114" cy="461665"/>
            </a:xfrm>
            <a:prstGeom prst="rect">
              <a:avLst/>
            </a:prstGeom>
            <a:noFill/>
          </p:spPr>
          <p:txBody>
            <a:bodyPr wrap="none" rtlCol="0">
              <a:spAutoFit/>
            </a:bodyPr>
            <a:lstStyle/>
            <a:p>
              <a:r>
                <a:rPr lang="en-US" sz="2400" dirty="0" smtClean="0"/>
                <a:t>1 meter</a:t>
              </a:r>
              <a:endParaRPr lang="en-US" sz="2400" dirty="0"/>
            </a:p>
          </p:txBody>
        </p:sp>
        <p:sp>
          <p:nvSpPr>
            <p:cNvPr id="6" name="TextBox 5"/>
            <p:cNvSpPr txBox="1"/>
            <p:nvPr/>
          </p:nvSpPr>
          <p:spPr>
            <a:xfrm>
              <a:off x="543141" y="5596762"/>
              <a:ext cx="956416" cy="461665"/>
            </a:xfrm>
            <a:prstGeom prst="rect">
              <a:avLst/>
            </a:prstGeom>
            <a:noFill/>
          </p:spPr>
          <p:txBody>
            <a:bodyPr wrap="none" rtlCol="0">
              <a:spAutoFit/>
            </a:bodyPr>
            <a:lstStyle/>
            <a:p>
              <a:r>
                <a:rPr lang="en-US" sz="2400" dirty="0" smtClean="0"/>
                <a:t>1 yard</a:t>
              </a:r>
              <a:endParaRPr lang="en-US" sz="2400" dirty="0"/>
            </a:p>
          </p:txBody>
        </p:sp>
      </p:grpSp>
      <p:sp>
        <p:nvSpPr>
          <p:cNvPr id="7" name="Rectangle 6"/>
          <p:cNvSpPr/>
          <p:nvPr/>
        </p:nvSpPr>
        <p:spPr>
          <a:xfrm>
            <a:off x="442811" y="5400819"/>
            <a:ext cx="8827798" cy="1154162"/>
          </a:xfrm>
          <a:prstGeom prst="rect">
            <a:avLst/>
          </a:prstGeom>
        </p:spPr>
        <p:txBody>
          <a:bodyPr wrap="square">
            <a:spAutoFit/>
          </a:bodyPr>
          <a:lstStyle/>
          <a:p>
            <a:pPr>
              <a:spcBef>
                <a:spcPct val="20000"/>
              </a:spcBef>
              <a:spcAft>
                <a:spcPts val="600"/>
              </a:spcAft>
              <a:buClr>
                <a:schemeClr val="tx1"/>
              </a:buClr>
              <a:buSzPct val="80000"/>
            </a:pPr>
            <a:r>
              <a:rPr lang="en-US" sz="2000" dirty="0">
                <a:latin typeface="+mn-lt"/>
                <a:ea typeface="+mn-ea"/>
                <a:cs typeface="+mn-cs"/>
              </a:rPr>
              <a:t>One meter is made up of 100 centimeters or 1 hundredths (1/100) of a meter. </a:t>
            </a:r>
          </a:p>
          <a:p>
            <a:pPr>
              <a:spcBef>
                <a:spcPct val="20000"/>
              </a:spcBef>
              <a:spcAft>
                <a:spcPts val="600"/>
              </a:spcAft>
              <a:buClr>
                <a:schemeClr val="tx1"/>
              </a:buClr>
              <a:buSzPct val="80000"/>
            </a:pPr>
            <a:r>
              <a:rPr lang="en-US" sz="2000" dirty="0">
                <a:latin typeface="+mn-lt"/>
                <a:ea typeface="+mn-ea"/>
                <a:cs typeface="+mn-cs"/>
              </a:rPr>
              <a:t>One yard is made up of 36 inches.</a:t>
            </a:r>
          </a:p>
        </p:txBody>
      </p:sp>
    </p:spTree>
    <p:extLst>
      <p:ext uri="{BB962C8B-B14F-4D97-AF65-F5344CB8AC3E}">
        <p14:creationId xmlns:p14="http://schemas.microsoft.com/office/powerpoint/2010/main" val="144762063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5689" y="319366"/>
            <a:ext cx="9092502" cy="5927462"/>
          </a:xfrm>
        </p:spPr>
        <p:txBody>
          <a:bodyPr>
            <a:noAutofit/>
          </a:bodyPr>
          <a:lstStyle/>
          <a:p>
            <a:pPr marL="0" indent="0" algn="ctr">
              <a:buNone/>
            </a:pPr>
            <a:r>
              <a:rPr lang="en-US" dirty="0" smtClean="0"/>
              <a:t>How does a meter compare to a yard?</a:t>
            </a:r>
          </a:p>
          <a:p>
            <a:pPr marL="0" indent="0" algn="ctr">
              <a:buNone/>
            </a:pPr>
            <a:r>
              <a:rPr lang="en-US" sz="2400" dirty="0" smtClean="0">
                <a:solidFill>
                  <a:srgbClr val="FFC000"/>
                </a:solidFill>
              </a:rPr>
              <a:t>1 </a:t>
            </a:r>
            <a:r>
              <a:rPr lang="en-US" sz="2400" dirty="0">
                <a:solidFill>
                  <a:srgbClr val="FFC000"/>
                </a:solidFill>
              </a:rPr>
              <a:t>meter = </a:t>
            </a:r>
            <a:r>
              <a:rPr lang="en-US" sz="2400" dirty="0" smtClean="0">
                <a:solidFill>
                  <a:srgbClr val="FFC000"/>
                </a:solidFill>
              </a:rPr>
              <a:t>1.09361 </a:t>
            </a:r>
            <a:r>
              <a:rPr lang="en-US" sz="2400" dirty="0" smtClean="0">
                <a:solidFill>
                  <a:srgbClr val="16B7FF"/>
                </a:solidFill>
              </a:rPr>
              <a:t>yards</a:t>
            </a:r>
          </a:p>
          <a:p>
            <a:pPr marL="0" indent="0">
              <a:buNone/>
            </a:pPr>
            <a:r>
              <a:rPr lang="en-US" dirty="0" smtClean="0"/>
              <a:t>If you are converting from meters to yards (larger to smaller unit), </a:t>
            </a:r>
            <a:r>
              <a:rPr lang="en-US" i="1" dirty="0" smtClean="0"/>
              <a:t>multiply</a:t>
            </a:r>
            <a:r>
              <a:rPr lang="en-US" dirty="0" smtClean="0"/>
              <a:t> the number of meters by </a:t>
            </a:r>
            <a:r>
              <a:rPr lang="en-US" dirty="0">
                <a:solidFill>
                  <a:srgbClr val="FFC000"/>
                </a:solidFill>
              </a:rPr>
              <a:t>1.09361</a:t>
            </a:r>
            <a:r>
              <a:rPr lang="en-US" dirty="0" smtClean="0"/>
              <a:t>.</a:t>
            </a:r>
          </a:p>
          <a:p>
            <a:pPr marL="0" indent="0">
              <a:buNone/>
            </a:pPr>
            <a:r>
              <a:rPr lang="en-US" dirty="0" smtClean="0"/>
              <a:t>Going from a bigger unit (meter) to smaller one (yard), </a:t>
            </a:r>
            <a:r>
              <a:rPr lang="en-US" i="1" dirty="0" smtClean="0"/>
              <a:t>multiply</a:t>
            </a:r>
            <a:r>
              <a:rPr lang="en-US" dirty="0" smtClean="0"/>
              <a:t>. There will be more yards than meters.</a:t>
            </a:r>
          </a:p>
          <a:p>
            <a:pPr marL="0" indent="0" algn="ctr">
              <a:buNone/>
            </a:pPr>
            <a:r>
              <a:rPr lang="en-US" sz="2800" dirty="0" smtClean="0">
                <a:solidFill>
                  <a:srgbClr val="FFFF00"/>
                </a:solidFill>
              </a:rPr>
              <a:t>Bigger units to Smaller Units     Multiply</a:t>
            </a:r>
            <a:r>
              <a:rPr lang="en-US" dirty="0" smtClean="0"/>
              <a:t/>
            </a:r>
            <a:br>
              <a:rPr lang="en-US" dirty="0" smtClean="0"/>
            </a:br>
            <a:endParaRPr lang="en-US" sz="2400" dirty="0" smtClean="0"/>
          </a:p>
          <a:p>
            <a:pPr marL="0" indent="0">
              <a:buNone/>
            </a:pPr>
            <a:endParaRPr lang="en-US" dirty="0" smtClean="0"/>
          </a:p>
          <a:p>
            <a:pPr marL="0" indent="0">
              <a:buNone/>
            </a:pPr>
            <a:endParaRPr lang="en-US" dirty="0" smtClean="0"/>
          </a:p>
          <a:p>
            <a:pPr marL="0" indent="0">
              <a:buNone/>
            </a:pPr>
            <a:endParaRPr lang="en-US" dirty="0" smtClean="0"/>
          </a:p>
        </p:txBody>
      </p:sp>
      <p:grpSp>
        <p:nvGrpSpPr>
          <p:cNvPr id="11" name="Group 10"/>
          <p:cNvGrpSpPr/>
          <p:nvPr/>
        </p:nvGrpSpPr>
        <p:grpSpPr>
          <a:xfrm>
            <a:off x="1863539" y="3953437"/>
            <a:ext cx="5623655" cy="779691"/>
            <a:chOff x="1556651" y="3576816"/>
            <a:chExt cx="5623655" cy="779691"/>
          </a:xfrm>
        </p:grpSpPr>
        <p:sp>
          <p:nvSpPr>
            <p:cNvPr id="4" name="TextBox 3"/>
            <p:cNvSpPr txBox="1"/>
            <p:nvPr/>
          </p:nvSpPr>
          <p:spPr>
            <a:xfrm>
              <a:off x="1556651" y="3576816"/>
              <a:ext cx="5623655" cy="707886"/>
            </a:xfrm>
            <a:prstGeom prst="rect">
              <a:avLst/>
            </a:prstGeom>
            <a:noFill/>
          </p:spPr>
          <p:txBody>
            <a:bodyPr wrap="none" rtlCol="0">
              <a:spAutoFit/>
            </a:bodyPr>
            <a:lstStyle/>
            <a:p>
              <a:r>
                <a:rPr lang="en-US" sz="3200" dirty="0"/>
                <a:t>3 m = 3 m </a:t>
              </a:r>
              <a:r>
                <a:rPr lang="en-US" sz="4000" dirty="0">
                  <a:solidFill>
                    <a:srgbClr val="FFC000"/>
                  </a:solidFill>
                </a:rPr>
                <a:t>x</a:t>
              </a:r>
              <a:r>
                <a:rPr lang="en-US" sz="3200" dirty="0"/>
                <a:t> </a:t>
              </a:r>
              <a:r>
                <a:rPr lang="en-US" sz="3200" dirty="0">
                  <a:solidFill>
                    <a:srgbClr val="FFC000"/>
                  </a:solidFill>
                </a:rPr>
                <a:t>1.09361 </a:t>
              </a:r>
              <a:r>
                <a:rPr lang="en-US" sz="3200" dirty="0" smtClean="0"/>
                <a:t>= </a:t>
              </a:r>
              <a:r>
                <a:rPr lang="en-US" sz="3200" dirty="0"/>
                <a:t>3.28084 </a:t>
              </a:r>
              <a:r>
                <a:rPr lang="en-US" sz="3200" dirty="0" smtClean="0"/>
                <a:t>y</a:t>
              </a:r>
              <a:endParaRPr lang="en-US" sz="3200" dirty="0"/>
            </a:p>
          </p:txBody>
        </p:sp>
        <p:sp>
          <p:nvSpPr>
            <p:cNvPr id="5" name="Oval 4"/>
            <p:cNvSpPr/>
            <p:nvPr/>
          </p:nvSpPr>
          <p:spPr>
            <a:xfrm>
              <a:off x="6772822" y="3685997"/>
              <a:ext cx="368490" cy="598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2967331" y="3757802"/>
              <a:ext cx="368490" cy="598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p:cNvGrpSpPr/>
          <p:nvPr/>
        </p:nvGrpSpPr>
        <p:grpSpPr>
          <a:xfrm>
            <a:off x="735677" y="4982534"/>
            <a:ext cx="7785429" cy="936806"/>
            <a:chOff x="623389" y="5510690"/>
            <a:chExt cx="7785429" cy="936806"/>
          </a:xfrm>
        </p:grpSpPr>
        <p:grpSp>
          <p:nvGrpSpPr>
            <p:cNvPr id="18" name="Group 17"/>
            <p:cNvGrpSpPr/>
            <p:nvPr/>
          </p:nvGrpSpPr>
          <p:grpSpPr>
            <a:xfrm>
              <a:off x="1801981" y="5571848"/>
              <a:ext cx="6606837" cy="875648"/>
              <a:chOff x="2034653" y="3857026"/>
              <a:chExt cx="6606837" cy="875648"/>
            </a:xfrm>
          </p:grpSpPr>
          <p:pic>
            <p:nvPicPr>
              <p:cNvPr id="14"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r="15109" b="68867"/>
              <a:stretch/>
            </p:blipFill>
            <p:spPr bwMode="auto">
              <a:xfrm>
                <a:off x="2034653" y="3857026"/>
                <a:ext cx="6606837" cy="42997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t="65990" r="23439" b="7330"/>
              <a:stretch/>
            </p:blipFill>
            <p:spPr bwMode="auto">
              <a:xfrm>
                <a:off x="2034654" y="4364184"/>
                <a:ext cx="5958621" cy="368490"/>
              </a:xfrm>
              <a:prstGeom prst="rect">
                <a:avLst/>
              </a:prstGeom>
              <a:noFill/>
              <a:extLst>
                <a:ext uri="{909E8E84-426E-40DD-AFC4-6F175D3DCCD1}">
                  <a14:hiddenFill xmlns:a14="http://schemas.microsoft.com/office/drawing/2010/main">
                    <a:solidFill>
                      <a:srgbClr val="FFFFFF"/>
                    </a:solidFill>
                  </a14:hiddenFill>
                </a:ext>
              </a:extLst>
            </p:spPr>
          </p:pic>
        </p:grpSp>
        <p:sp>
          <p:nvSpPr>
            <p:cNvPr id="16" name="TextBox 15"/>
            <p:cNvSpPr txBox="1"/>
            <p:nvPr/>
          </p:nvSpPr>
          <p:spPr>
            <a:xfrm>
              <a:off x="623389" y="5510690"/>
              <a:ext cx="1167114" cy="461665"/>
            </a:xfrm>
            <a:prstGeom prst="rect">
              <a:avLst/>
            </a:prstGeom>
            <a:noFill/>
          </p:spPr>
          <p:txBody>
            <a:bodyPr wrap="none" rtlCol="0">
              <a:spAutoFit/>
            </a:bodyPr>
            <a:lstStyle/>
            <a:p>
              <a:r>
                <a:rPr lang="en-US" sz="2400" dirty="0" smtClean="0"/>
                <a:t>1 meter</a:t>
              </a:r>
              <a:endParaRPr lang="en-US" sz="2400" dirty="0"/>
            </a:p>
          </p:txBody>
        </p:sp>
        <p:sp>
          <p:nvSpPr>
            <p:cNvPr id="17" name="TextBox 16"/>
            <p:cNvSpPr txBox="1"/>
            <p:nvPr/>
          </p:nvSpPr>
          <p:spPr>
            <a:xfrm>
              <a:off x="822608" y="5978384"/>
              <a:ext cx="956416" cy="461665"/>
            </a:xfrm>
            <a:prstGeom prst="rect">
              <a:avLst/>
            </a:prstGeom>
            <a:noFill/>
          </p:spPr>
          <p:txBody>
            <a:bodyPr wrap="none" rtlCol="0">
              <a:spAutoFit/>
            </a:bodyPr>
            <a:lstStyle/>
            <a:p>
              <a:r>
                <a:rPr lang="en-US" sz="2400" dirty="0" smtClean="0"/>
                <a:t>1 yard</a:t>
              </a:r>
              <a:endParaRPr lang="en-US" sz="2400" dirty="0"/>
            </a:p>
          </p:txBody>
        </p:sp>
      </p:grpSp>
      <p:grpSp>
        <p:nvGrpSpPr>
          <p:cNvPr id="21" name="Group 20"/>
          <p:cNvGrpSpPr/>
          <p:nvPr/>
        </p:nvGrpSpPr>
        <p:grpSpPr>
          <a:xfrm>
            <a:off x="2000352" y="3189899"/>
            <a:ext cx="5611817" cy="707886"/>
            <a:chOff x="2000352" y="3189899"/>
            <a:chExt cx="5611817" cy="707886"/>
          </a:xfrm>
        </p:grpSpPr>
        <p:sp>
          <p:nvSpPr>
            <p:cNvPr id="8" name="Right Arrow 7"/>
            <p:cNvSpPr/>
            <p:nvPr/>
          </p:nvSpPr>
          <p:spPr>
            <a:xfrm>
              <a:off x="6378352" y="3389643"/>
              <a:ext cx="259307" cy="2311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2000352" y="3283097"/>
              <a:ext cx="513282" cy="584775"/>
            </a:xfrm>
            <a:prstGeom prst="rect">
              <a:avLst/>
            </a:prstGeom>
            <a:noFill/>
          </p:spPr>
          <p:txBody>
            <a:bodyPr wrap="none" rtlCol="0">
              <a:spAutoFit/>
            </a:bodyPr>
            <a:lstStyle/>
            <a:p>
              <a:r>
                <a:rPr lang="en-US" sz="3200" dirty="0" smtClean="0">
                  <a:solidFill>
                    <a:srgbClr val="FFC000"/>
                  </a:solidFill>
                </a:rPr>
                <a:t>m</a:t>
              </a:r>
              <a:endParaRPr lang="en-US" sz="3200" dirty="0">
                <a:solidFill>
                  <a:srgbClr val="FFC000"/>
                </a:solidFill>
              </a:endParaRPr>
            </a:p>
          </p:txBody>
        </p:sp>
        <p:sp>
          <p:nvSpPr>
            <p:cNvPr id="10" name="TextBox 9"/>
            <p:cNvSpPr txBox="1"/>
            <p:nvPr/>
          </p:nvSpPr>
          <p:spPr>
            <a:xfrm>
              <a:off x="4488396" y="3257357"/>
              <a:ext cx="370614" cy="584775"/>
            </a:xfrm>
            <a:prstGeom prst="rect">
              <a:avLst/>
            </a:prstGeom>
            <a:noFill/>
          </p:spPr>
          <p:txBody>
            <a:bodyPr wrap="none" rtlCol="0">
              <a:spAutoFit/>
            </a:bodyPr>
            <a:lstStyle/>
            <a:p>
              <a:r>
                <a:rPr lang="en-US" sz="3200" dirty="0" smtClean="0">
                  <a:solidFill>
                    <a:srgbClr val="16B7FF"/>
                  </a:solidFill>
                </a:rPr>
                <a:t>y</a:t>
              </a:r>
              <a:endParaRPr lang="en-US" sz="3200" dirty="0">
                <a:solidFill>
                  <a:srgbClr val="16B7FF"/>
                </a:solidFill>
              </a:endParaRPr>
            </a:p>
          </p:txBody>
        </p:sp>
        <p:grpSp>
          <p:nvGrpSpPr>
            <p:cNvPr id="6" name="Group 5"/>
            <p:cNvGrpSpPr/>
            <p:nvPr/>
          </p:nvGrpSpPr>
          <p:grpSpPr>
            <a:xfrm>
              <a:off x="7022109" y="3189899"/>
              <a:ext cx="590060" cy="707886"/>
              <a:chOff x="7022109" y="3189899"/>
              <a:chExt cx="590060" cy="707886"/>
            </a:xfrm>
          </p:grpSpPr>
          <p:sp>
            <p:nvSpPr>
              <p:cNvPr id="12" name="TextBox 11"/>
              <p:cNvSpPr txBox="1"/>
              <p:nvPr/>
            </p:nvSpPr>
            <p:spPr>
              <a:xfrm>
                <a:off x="7117645" y="3189899"/>
                <a:ext cx="407484" cy="707886"/>
              </a:xfrm>
              <a:prstGeom prst="rect">
                <a:avLst/>
              </a:prstGeom>
              <a:noFill/>
            </p:spPr>
            <p:txBody>
              <a:bodyPr wrap="none" rtlCol="0">
                <a:spAutoFit/>
              </a:bodyPr>
              <a:lstStyle/>
              <a:p>
                <a:r>
                  <a:rPr lang="en-US" sz="4000" dirty="0">
                    <a:solidFill>
                      <a:srgbClr val="FFC000"/>
                    </a:solidFill>
                  </a:rPr>
                  <a:t>x</a:t>
                </a:r>
                <a:endParaRPr lang="en-US" sz="4000" dirty="0"/>
              </a:p>
            </p:txBody>
          </p:sp>
          <p:sp>
            <p:nvSpPr>
              <p:cNvPr id="20" name="Rectangle 19"/>
              <p:cNvSpPr/>
              <p:nvPr/>
            </p:nvSpPr>
            <p:spPr>
              <a:xfrm>
                <a:off x="7022109" y="3353236"/>
                <a:ext cx="590060" cy="518197"/>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26648157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2477" y="633563"/>
            <a:ext cx="9092502" cy="3681362"/>
          </a:xfrm>
        </p:spPr>
        <p:txBody>
          <a:bodyPr>
            <a:noAutofit/>
          </a:bodyPr>
          <a:lstStyle/>
          <a:p>
            <a:pPr marL="0" indent="0" algn="ctr">
              <a:buNone/>
            </a:pPr>
            <a:r>
              <a:rPr lang="en-US" sz="2400" dirty="0" smtClean="0">
                <a:solidFill>
                  <a:srgbClr val="FFC000"/>
                </a:solidFill>
              </a:rPr>
              <a:t>1 </a:t>
            </a:r>
            <a:r>
              <a:rPr lang="en-US" sz="2400" dirty="0">
                <a:solidFill>
                  <a:srgbClr val="FFC000"/>
                </a:solidFill>
              </a:rPr>
              <a:t>meter = </a:t>
            </a:r>
            <a:r>
              <a:rPr lang="en-US" sz="2400" dirty="0" smtClean="0">
                <a:solidFill>
                  <a:srgbClr val="FFC000"/>
                </a:solidFill>
              </a:rPr>
              <a:t>1.09361 </a:t>
            </a:r>
            <a:r>
              <a:rPr lang="en-US" sz="2400" dirty="0" smtClean="0">
                <a:solidFill>
                  <a:srgbClr val="16B7FF"/>
                </a:solidFill>
              </a:rPr>
              <a:t>yards</a:t>
            </a:r>
          </a:p>
          <a:p>
            <a:pPr marL="0" indent="0">
              <a:buNone/>
            </a:pPr>
            <a:r>
              <a:rPr lang="en-US" dirty="0" smtClean="0"/>
              <a:t> </a:t>
            </a:r>
            <a:r>
              <a:rPr lang="en-US" sz="2400" dirty="0"/>
              <a:t>If you are converting yards to meters, </a:t>
            </a:r>
            <a:r>
              <a:rPr lang="en-US" sz="2400" i="1" dirty="0"/>
              <a:t>divide</a:t>
            </a:r>
            <a:r>
              <a:rPr lang="en-US" sz="2400" dirty="0"/>
              <a:t> the number of yards </a:t>
            </a:r>
            <a:r>
              <a:rPr lang="en-US" sz="2400" dirty="0" smtClean="0"/>
              <a:t>by </a:t>
            </a:r>
            <a:r>
              <a:rPr lang="en-US" sz="2400" dirty="0" smtClean="0">
                <a:solidFill>
                  <a:srgbClr val="FFC000"/>
                </a:solidFill>
              </a:rPr>
              <a:t>1.09361</a:t>
            </a:r>
            <a:endParaRPr lang="en-US" sz="2400" dirty="0"/>
          </a:p>
          <a:p>
            <a:pPr marL="0" indent="0">
              <a:buNone/>
            </a:pPr>
            <a:endParaRPr lang="en-US" dirty="0" smtClean="0"/>
          </a:p>
          <a:p>
            <a:pPr marL="0" indent="0" algn="ctr">
              <a:buNone/>
            </a:pPr>
            <a:r>
              <a:rPr lang="en-US" sz="2800" dirty="0" smtClean="0">
                <a:solidFill>
                  <a:srgbClr val="FFFF00"/>
                </a:solidFill>
              </a:rPr>
              <a:t>Smaller units to Larger Units     Divide</a:t>
            </a:r>
            <a:r>
              <a:rPr lang="en-US" dirty="0" smtClean="0"/>
              <a:t/>
            </a:r>
            <a:br>
              <a:rPr lang="en-US" dirty="0" smtClean="0"/>
            </a:br>
            <a:endParaRPr lang="en-US" sz="2400" dirty="0" smtClean="0"/>
          </a:p>
          <a:p>
            <a:pPr marL="0" indent="0">
              <a:buNone/>
            </a:pPr>
            <a:endParaRPr lang="en-US" dirty="0" smtClean="0"/>
          </a:p>
          <a:p>
            <a:pPr marL="0" indent="0">
              <a:buNone/>
            </a:pPr>
            <a:endParaRPr lang="en-US" dirty="0" smtClean="0"/>
          </a:p>
          <a:p>
            <a:pPr marL="0" indent="0">
              <a:buNone/>
            </a:pPr>
            <a:endParaRPr lang="en-US" dirty="0" smtClean="0"/>
          </a:p>
        </p:txBody>
      </p:sp>
      <p:grpSp>
        <p:nvGrpSpPr>
          <p:cNvPr id="11" name="Group 10"/>
          <p:cNvGrpSpPr/>
          <p:nvPr/>
        </p:nvGrpSpPr>
        <p:grpSpPr>
          <a:xfrm>
            <a:off x="2079114" y="3615296"/>
            <a:ext cx="5655715" cy="766380"/>
            <a:chOff x="1829069" y="3653166"/>
            <a:chExt cx="5655715" cy="766380"/>
          </a:xfrm>
        </p:grpSpPr>
        <p:sp>
          <p:nvSpPr>
            <p:cNvPr id="5" name="Oval 4"/>
            <p:cNvSpPr/>
            <p:nvPr/>
          </p:nvSpPr>
          <p:spPr>
            <a:xfrm>
              <a:off x="7048302" y="3820841"/>
              <a:ext cx="368490" cy="598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829069" y="3653166"/>
              <a:ext cx="5655715" cy="707886"/>
            </a:xfrm>
            <a:prstGeom prst="rect">
              <a:avLst/>
            </a:prstGeom>
            <a:noFill/>
          </p:spPr>
          <p:txBody>
            <a:bodyPr wrap="none" rtlCol="0">
              <a:spAutoFit/>
            </a:bodyPr>
            <a:lstStyle/>
            <a:p>
              <a:r>
                <a:rPr lang="en-US" sz="3200" dirty="0"/>
                <a:t>3 </a:t>
              </a:r>
              <a:r>
                <a:rPr lang="en-US" sz="3200" dirty="0" smtClean="0"/>
                <a:t>y </a:t>
              </a:r>
              <a:r>
                <a:rPr lang="en-US" sz="3200" dirty="0"/>
                <a:t>= 3 </a:t>
              </a:r>
              <a:r>
                <a:rPr lang="en-US" sz="3200" dirty="0" smtClean="0"/>
                <a:t>y </a:t>
              </a:r>
              <a:r>
                <a:rPr lang="en-US" sz="4000" dirty="0" smtClean="0">
                  <a:solidFill>
                    <a:srgbClr val="FFC000"/>
                  </a:solidFill>
                </a:rPr>
                <a:t>÷</a:t>
              </a:r>
              <a:r>
                <a:rPr lang="en-US" sz="3200" dirty="0" smtClean="0"/>
                <a:t> </a:t>
              </a:r>
              <a:r>
                <a:rPr lang="en-US" sz="3200" dirty="0">
                  <a:solidFill>
                    <a:srgbClr val="FFC000"/>
                  </a:solidFill>
                </a:rPr>
                <a:t>1.09361</a:t>
              </a:r>
              <a:r>
                <a:rPr lang="en-US" sz="3200" dirty="0" smtClean="0">
                  <a:solidFill>
                    <a:srgbClr val="FFC000"/>
                  </a:solidFill>
                </a:rPr>
                <a:t> </a:t>
              </a:r>
              <a:r>
                <a:rPr lang="en-US" sz="3200" dirty="0" smtClean="0"/>
                <a:t> </a:t>
              </a:r>
              <a:r>
                <a:rPr lang="en-US" sz="3200" dirty="0"/>
                <a:t>= </a:t>
              </a:r>
              <a:r>
                <a:rPr lang="en-US" sz="3200" dirty="0" smtClean="0"/>
                <a:t>2.7432 m</a:t>
              </a:r>
              <a:endParaRPr lang="en-US" sz="3200" dirty="0"/>
            </a:p>
          </p:txBody>
        </p:sp>
        <p:sp>
          <p:nvSpPr>
            <p:cNvPr id="7" name="Oval 6"/>
            <p:cNvSpPr/>
            <p:nvPr/>
          </p:nvSpPr>
          <p:spPr>
            <a:xfrm>
              <a:off x="2155802" y="3772932"/>
              <a:ext cx="368490" cy="598705"/>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8" name="Right Arrow 7"/>
          <p:cNvSpPr/>
          <p:nvPr/>
        </p:nvSpPr>
        <p:spPr>
          <a:xfrm>
            <a:off x="6608402" y="3014442"/>
            <a:ext cx="259307" cy="2311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p:cNvSpPr txBox="1"/>
          <p:nvPr/>
        </p:nvSpPr>
        <p:spPr>
          <a:xfrm>
            <a:off x="4719035" y="2762436"/>
            <a:ext cx="583604" cy="584775"/>
          </a:xfrm>
          <a:prstGeom prst="rect">
            <a:avLst/>
          </a:prstGeom>
          <a:noFill/>
        </p:spPr>
        <p:txBody>
          <a:bodyPr wrap="square" rtlCol="0">
            <a:spAutoFit/>
          </a:bodyPr>
          <a:lstStyle/>
          <a:p>
            <a:r>
              <a:rPr lang="en-US" sz="3200" dirty="0" smtClean="0">
                <a:solidFill>
                  <a:srgbClr val="FFC000"/>
                </a:solidFill>
              </a:rPr>
              <a:t>m</a:t>
            </a:r>
            <a:endParaRPr lang="en-US" sz="3200" dirty="0">
              <a:solidFill>
                <a:srgbClr val="FFC000"/>
              </a:solidFill>
            </a:endParaRPr>
          </a:p>
        </p:txBody>
      </p:sp>
      <p:sp>
        <p:nvSpPr>
          <p:cNvPr id="10" name="TextBox 9"/>
          <p:cNvSpPr txBox="1"/>
          <p:nvPr/>
        </p:nvSpPr>
        <p:spPr>
          <a:xfrm>
            <a:off x="2219084" y="2705031"/>
            <a:ext cx="370614" cy="584775"/>
          </a:xfrm>
          <a:prstGeom prst="rect">
            <a:avLst/>
          </a:prstGeom>
          <a:noFill/>
        </p:spPr>
        <p:txBody>
          <a:bodyPr wrap="none" rtlCol="0">
            <a:spAutoFit/>
          </a:bodyPr>
          <a:lstStyle/>
          <a:p>
            <a:r>
              <a:rPr lang="en-US" sz="3200" dirty="0" smtClean="0">
                <a:solidFill>
                  <a:srgbClr val="16B7FF"/>
                </a:solidFill>
              </a:rPr>
              <a:t>y</a:t>
            </a:r>
            <a:endParaRPr lang="en-US" sz="3200" dirty="0">
              <a:solidFill>
                <a:srgbClr val="16B7FF"/>
              </a:solidFill>
            </a:endParaRPr>
          </a:p>
        </p:txBody>
      </p:sp>
      <p:grpSp>
        <p:nvGrpSpPr>
          <p:cNvPr id="17" name="Group 16"/>
          <p:cNvGrpSpPr/>
          <p:nvPr/>
        </p:nvGrpSpPr>
        <p:grpSpPr>
          <a:xfrm>
            <a:off x="1603552" y="4750786"/>
            <a:ext cx="6606837" cy="875648"/>
            <a:chOff x="2034653" y="3857026"/>
            <a:chExt cx="6606837" cy="875648"/>
          </a:xfrm>
        </p:grpSpPr>
        <p:pic>
          <p:nvPicPr>
            <p:cNvPr id="18"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r="15109" b="68867"/>
            <a:stretch/>
          </p:blipFill>
          <p:spPr bwMode="auto">
            <a:xfrm>
              <a:off x="2034653" y="3857026"/>
              <a:ext cx="6606837" cy="42997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http://physicslearning.colorado.edu/pira/static/pira200/mechanics/1a1035.gif"/>
            <p:cNvPicPr>
              <a:picLocks noChangeAspect="1" noChangeArrowheads="1"/>
            </p:cNvPicPr>
            <p:nvPr/>
          </p:nvPicPr>
          <p:blipFill rotWithShape="1">
            <a:blip r:embed="rId2">
              <a:extLst>
                <a:ext uri="{28A0092B-C50C-407E-A947-70E740481C1C}">
                  <a14:useLocalDpi xmlns:a14="http://schemas.microsoft.com/office/drawing/2010/main" val="0"/>
                </a:ext>
              </a:extLst>
            </a:blip>
            <a:srcRect t="65990" r="23439" b="7330"/>
            <a:stretch/>
          </p:blipFill>
          <p:spPr bwMode="auto">
            <a:xfrm>
              <a:off x="2034654" y="4364184"/>
              <a:ext cx="5958621" cy="368490"/>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TextBox 19"/>
          <p:cNvSpPr txBox="1"/>
          <p:nvPr/>
        </p:nvSpPr>
        <p:spPr>
          <a:xfrm>
            <a:off x="1126444" y="4595986"/>
            <a:ext cx="583604" cy="584775"/>
          </a:xfrm>
          <a:prstGeom prst="rect">
            <a:avLst/>
          </a:prstGeom>
          <a:noFill/>
        </p:spPr>
        <p:txBody>
          <a:bodyPr wrap="square" rtlCol="0">
            <a:spAutoFit/>
          </a:bodyPr>
          <a:lstStyle/>
          <a:p>
            <a:r>
              <a:rPr lang="en-US" sz="3200" dirty="0" smtClean="0">
                <a:solidFill>
                  <a:srgbClr val="FFC000"/>
                </a:solidFill>
              </a:rPr>
              <a:t>m</a:t>
            </a:r>
            <a:endParaRPr lang="en-US" sz="3200" dirty="0">
              <a:solidFill>
                <a:srgbClr val="FFC000"/>
              </a:solidFill>
            </a:endParaRPr>
          </a:p>
        </p:txBody>
      </p:sp>
      <p:sp>
        <p:nvSpPr>
          <p:cNvPr id="21" name="TextBox 20"/>
          <p:cNvSpPr txBox="1"/>
          <p:nvPr/>
        </p:nvSpPr>
        <p:spPr>
          <a:xfrm>
            <a:off x="1201967" y="5041659"/>
            <a:ext cx="370614" cy="584775"/>
          </a:xfrm>
          <a:prstGeom prst="rect">
            <a:avLst/>
          </a:prstGeom>
          <a:noFill/>
        </p:spPr>
        <p:txBody>
          <a:bodyPr wrap="none" rtlCol="0">
            <a:spAutoFit/>
          </a:bodyPr>
          <a:lstStyle/>
          <a:p>
            <a:r>
              <a:rPr lang="en-US" sz="3200" dirty="0" smtClean="0">
                <a:solidFill>
                  <a:srgbClr val="16B7FF"/>
                </a:solidFill>
              </a:rPr>
              <a:t>y</a:t>
            </a:r>
            <a:endParaRPr lang="en-US" sz="3200" dirty="0">
              <a:solidFill>
                <a:srgbClr val="16B7FF"/>
              </a:solidFill>
            </a:endParaRPr>
          </a:p>
        </p:txBody>
      </p:sp>
      <p:grpSp>
        <p:nvGrpSpPr>
          <p:cNvPr id="13" name="Group 12"/>
          <p:cNvGrpSpPr/>
          <p:nvPr/>
        </p:nvGrpSpPr>
        <p:grpSpPr>
          <a:xfrm>
            <a:off x="7120925" y="2837367"/>
            <a:ext cx="646331" cy="646331"/>
            <a:chOff x="7120925" y="2837367"/>
            <a:chExt cx="646331" cy="646331"/>
          </a:xfrm>
        </p:grpSpPr>
        <p:sp>
          <p:nvSpPr>
            <p:cNvPr id="3" name="TextBox 2"/>
            <p:cNvSpPr txBox="1"/>
            <p:nvPr/>
          </p:nvSpPr>
          <p:spPr>
            <a:xfrm>
              <a:off x="7120925" y="2837367"/>
              <a:ext cx="646331" cy="646331"/>
            </a:xfrm>
            <a:prstGeom prst="rect">
              <a:avLst/>
            </a:prstGeom>
            <a:noFill/>
          </p:spPr>
          <p:txBody>
            <a:bodyPr wrap="none" rtlCol="0">
              <a:spAutoFit/>
            </a:bodyPr>
            <a:lstStyle/>
            <a:p>
              <a:r>
                <a:rPr lang="en-US" sz="3600" dirty="0">
                  <a:solidFill>
                    <a:srgbClr val="FFC000"/>
                  </a:solidFill>
                </a:rPr>
                <a:t>÷</a:t>
              </a:r>
              <a:endParaRPr lang="en-US" sz="3600" dirty="0"/>
            </a:p>
          </p:txBody>
        </p:sp>
        <p:sp>
          <p:nvSpPr>
            <p:cNvPr id="4" name="Rectangle 3"/>
            <p:cNvSpPr/>
            <p:nvPr/>
          </p:nvSpPr>
          <p:spPr>
            <a:xfrm>
              <a:off x="7120925" y="2893743"/>
              <a:ext cx="590060" cy="518197"/>
            </a:xfrm>
            <a:prstGeom prst="rect">
              <a:avLst/>
            </a:prstGeom>
            <a:solidFill>
              <a:srgbClr val="FF0000">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713304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494853"/>
            <a:ext cx="8471529" cy="5974186"/>
          </a:xfrm>
        </p:spPr>
        <p:txBody>
          <a:bodyPr/>
          <a:lstStyle/>
          <a:p>
            <a:pPr marL="0" indent="0">
              <a:buNone/>
            </a:pPr>
            <a:endParaRPr lang="en-US" sz="2400" dirty="0" smtClean="0"/>
          </a:p>
          <a:p>
            <a:pPr marL="0" indent="0">
              <a:buNone/>
            </a:pPr>
            <a:endParaRPr lang="en-US" sz="2400" dirty="0"/>
          </a:p>
          <a:p>
            <a:pPr marL="0" indent="0">
              <a:buNone/>
            </a:pPr>
            <a:r>
              <a:rPr lang="en-US" sz="2400" dirty="0" smtClean="0"/>
              <a:t>If </a:t>
            </a:r>
            <a:r>
              <a:rPr lang="en-US" sz="2400" dirty="0"/>
              <a:t>you don’t need a precise calculation, you can convert these units faster, both on paper and on a </a:t>
            </a:r>
            <a:r>
              <a:rPr lang="en-US" sz="2400" dirty="0" smtClean="0"/>
              <a:t>calculator, </a:t>
            </a:r>
            <a:r>
              <a:rPr lang="en-US" sz="2400" dirty="0"/>
              <a:t>by rounding off the numbers. </a:t>
            </a:r>
          </a:p>
          <a:p>
            <a:pPr marL="914400" lvl="2" indent="0">
              <a:buNone/>
            </a:pPr>
            <a:r>
              <a:rPr lang="en-US" sz="2400" dirty="0">
                <a:solidFill>
                  <a:srgbClr val="FFC000"/>
                </a:solidFill>
              </a:rPr>
              <a:t>1 meter = approximately 1.09 yards</a:t>
            </a:r>
          </a:p>
          <a:p>
            <a:pPr marL="0" indent="0">
              <a:buNone/>
            </a:pPr>
            <a:r>
              <a:rPr lang="en-US" sz="2400" dirty="0"/>
              <a:t>The answers you get will be close enough to judge the distances.</a:t>
            </a:r>
          </a:p>
          <a:p>
            <a:pPr marL="0" indent="0">
              <a:buNone/>
            </a:pPr>
            <a:endParaRPr lang="en-US" dirty="0"/>
          </a:p>
        </p:txBody>
      </p:sp>
    </p:spTree>
    <p:extLst>
      <p:ext uri="{BB962C8B-B14F-4D97-AF65-F5344CB8AC3E}">
        <p14:creationId xmlns:p14="http://schemas.microsoft.com/office/powerpoint/2010/main" val="38581852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5480" y="494853"/>
            <a:ext cx="9092502" cy="5927462"/>
          </a:xfrm>
        </p:spPr>
        <p:txBody>
          <a:bodyPr>
            <a:normAutofit lnSpcReduction="10000"/>
          </a:bodyPr>
          <a:lstStyle/>
          <a:p>
            <a:pPr marL="0" indent="0" algn="ctr">
              <a:buNone/>
            </a:pPr>
            <a:r>
              <a:rPr lang="en-US" sz="2400" dirty="0"/>
              <a:t>Use the rounded-off conversion units</a:t>
            </a:r>
            <a:r>
              <a:rPr lang="en-US" sz="2400" dirty="0" smtClean="0"/>
              <a:t>. They will be close to the exact measurements. Check it out.</a:t>
            </a:r>
          </a:p>
          <a:p>
            <a:pPr marL="0" indent="0">
              <a:buNone/>
            </a:pPr>
            <a:r>
              <a:rPr lang="en-US" sz="2400" dirty="0" smtClean="0"/>
              <a:t>Imagine that you are measuring or reporting the size of shipping containers. Convert their measurements in the metric system.</a:t>
            </a:r>
          </a:p>
          <a:p>
            <a:pPr marL="457200" lvl="1" indent="0">
              <a:buNone/>
            </a:pPr>
            <a:r>
              <a:rPr lang="en-US" sz="2200" dirty="0" smtClean="0"/>
              <a:t>2.5 y = __ m</a:t>
            </a:r>
          </a:p>
          <a:p>
            <a:pPr marL="457200" lvl="1" indent="0">
              <a:buNone/>
            </a:pPr>
            <a:r>
              <a:rPr lang="en-US" sz="2200" dirty="0" smtClean="0"/>
              <a:t>   3 y = __ m</a:t>
            </a:r>
          </a:p>
          <a:p>
            <a:pPr marL="457200" lvl="1" indent="0">
              <a:buNone/>
            </a:pPr>
            <a:r>
              <a:rPr lang="en-US" sz="2200" dirty="0" smtClean="0"/>
              <a:t>4.2 y = __ m</a:t>
            </a:r>
          </a:p>
          <a:p>
            <a:pPr marL="0" indent="0">
              <a:buNone/>
            </a:pPr>
            <a:r>
              <a:rPr lang="en-US" sz="2400" dirty="0" smtClean="0"/>
              <a:t>Imagine that you get a shipping label with metric units. Convert the measurements into the US System.</a:t>
            </a:r>
          </a:p>
          <a:p>
            <a:pPr marL="457200" lvl="1" indent="0">
              <a:buNone/>
            </a:pPr>
            <a:r>
              <a:rPr lang="en-US" sz="2200" dirty="0" smtClean="0"/>
              <a:t>1.5 m = </a:t>
            </a:r>
            <a:r>
              <a:rPr lang="en-US" sz="2200" dirty="0"/>
              <a:t>__ y</a:t>
            </a:r>
            <a:endParaRPr lang="en-US" sz="2200" dirty="0" smtClean="0"/>
          </a:p>
          <a:p>
            <a:pPr marL="457200" lvl="1" indent="0">
              <a:buNone/>
            </a:pPr>
            <a:r>
              <a:rPr lang="en-US" sz="2200" dirty="0" smtClean="0"/>
              <a:t>0.7 m = </a:t>
            </a:r>
            <a:r>
              <a:rPr lang="en-US" sz="2200" dirty="0"/>
              <a:t>__ </a:t>
            </a:r>
            <a:r>
              <a:rPr lang="en-US" sz="2200" dirty="0" smtClean="0"/>
              <a:t>y</a:t>
            </a:r>
          </a:p>
          <a:p>
            <a:pPr marL="457200" lvl="1" indent="0">
              <a:buNone/>
            </a:pPr>
            <a:r>
              <a:rPr lang="en-US" sz="2200" dirty="0" smtClean="0"/>
              <a:t>   2 m = </a:t>
            </a:r>
            <a:r>
              <a:rPr lang="en-US" sz="2200" dirty="0"/>
              <a:t>__ y</a:t>
            </a:r>
            <a:endParaRPr lang="en-US" sz="2200" dirty="0" smtClean="0"/>
          </a:p>
          <a:p>
            <a:pPr marL="0" indent="0">
              <a:buNone/>
            </a:pPr>
            <a:r>
              <a:rPr lang="en-US" sz="2400" dirty="0" smtClean="0"/>
              <a:t>When you are done, click to check your answers.</a:t>
            </a:r>
            <a:endParaRPr lang="en-US" sz="2400" dirty="0"/>
          </a:p>
        </p:txBody>
      </p:sp>
    </p:spTree>
    <p:extLst>
      <p:ext uri="{BB962C8B-B14F-4D97-AF65-F5344CB8AC3E}">
        <p14:creationId xmlns:p14="http://schemas.microsoft.com/office/powerpoint/2010/main" val="22731814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5480" y="494853"/>
            <a:ext cx="9092502" cy="5927462"/>
          </a:xfrm>
        </p:spPr>
        <p:txBody>
          <a:bodyPr>
            <a:normAutofit lnSpcReduction="10000"/>
          </a:bodyPr>
          <a:lstStyle/>
          <a:p>
            <a:pPr marL="0" indent="0" algn="ctr">
              <a:buNone/>
            </a:pPr>
            <a:r>
              <a:rPr lang="en-US" sz="2400" dirty="0"/>
              <a:t>Use the rounded-off conversion units</a:t>
            </a:r>
            <a:r>
              <a:rPr lang="en-US" sz="2400" dirty="0" smtClean="0"/>
              <a:t>. They will be close to the exact measurements. Check it out.</a:t>
            </a:r>
          </a:p>
          <a:p>
            <a:pPr marL="0" indent="0">
              <a:buNone/>
            </a:pPr>
            <a:r>
              <a:rPr lang="en-US" sz="2400" dirty="0" smtClean="0"/>
              <a:t>Imagine that you are measuring or reporting the size of shipping containers. Convert their measurements in the metric system.</a:t>
            </a:r>
          </a:p>
          <a:p>
            <a:pPr marL="457200" lvl="1" indent="0">
              <a:buNone/>
            </a:pPr>
            <a:r>
              <a:rPr lang="en-US" sz="2200" dirty="0" smtClean="0"/>
              <a:t>2.5 y = </a:t>
            </a:r>
            <a:r>
              <a:rPr lang="en-US" sz="2200" dirty="0" smtClean="0">
                <a:solidFill>
                  <a:srgbClr val="FFFF00"/>
                </a:solidFill>
              </a:rPr>
              <a:t>2.286 m</a:t>
            </a:r>
          </a:p>
          <a:p>
            <a:pPr marL="457200" lvl="1" indent="0">
              <a:buNone/>
            </a:pPr>
            <a:r>
              <a:rPr lang="en-US" sz="2200" dirty="0" smtClean="0"/>
              <a:t>   3 y = </a:t>
            </a:r>
            <a:r>
              <a:rPr lang="en-US" sz="2200" dirty="0">
                <a:solidFill>
                  <a:srgbClr val="FFFF00"/>
                </a:solidFill>
              </a:rPr>
              <a:t>2.7432 m</a:t>
            </a:r>
          </a:p>
          <a:p>
            <a:pPr marL="457200" lvl="1" indent="0">
              <a:buNone/>
            </a:pPr>
            <a:r>
              <a:rPr lang="en-US" sz="2200" dirty="0" smtClean="0"/>
              <a:t>4.2 y = </a:t>
            </a:r>
            <a:r>
              <a:rPr lang="en-US" sz="2200" dirty="0">
                <a:solidFill>
                  <a:srgbClr val="FFFF00"/>
                </a:solidFill>
              </a:rPr>
              <a:t>3.84048 m</a:t>
            </a:r>
          </a:p>
          <a:p>
            <a:pPr marL="0" indent="0">
              <a:buNone/>
            </a:pPr>
            <a:r>
              <a:rPr lang="en-US" sz="2400" dirty="0" smtClean="0"/>
              <a:t>Imagine that you get a shipping label with metric units. Convert the measurements into the US System.</a:t>
            </a:r>
          </a:p>
          <a:p>
            <a:pPr marL="457200" lvl="1" indent="0">
              <a:buNone/>
            </a:pPr>
            <a:r>
              <a:rPr lang="en-US" sz="2200" dirty="0" smtClean="0"/>
              <a:t>1.5 m =  </a:t>
            </a:r>
            <a:r>
              <a:rPr lang="en-US" sz="2200" dirty="0">
                <a:solidFill>
                  <a:srgbClr val="FFFF00"/>
                </a:solidFill>
              </a:rPr>
              <a:t>1.64042 y</a:t>
            </a:r>
          </a:p>
          <a:p>
            <a:pPr marL="457200" lvl="1" indent="0">
              <a:buNone/>
            </a:pPr>
            <a:r>
              <a:rPr lang="en-US" sz="2200" dirty="0" smtClean="0"/>
              <a:t>0.7 m =  </a:t>
            </a:r>
            <a:r>
              <a:rPr lang="en-US" sz="2200" dirty="0">
                <a:solidFill>
                  <a:srgbClr val="FFFF00"/>
                </a:solidFill>
              </a:rPr>
              <a:t>0.765529 y</a:t>
            </a:r>
          </a:p>
          <a:p>
            <a:pPr marL="457200" lvl="1" indent="0">
              <a:buNone/>
            </a:pPr>
            <a:r>
              <a:rPr lang="en-US" sz="2200" dirty="0" smtClean="0"/>
              <a:t>   2 m =  </a:t>
            </a:r>
            <a:r>
              <a:rPr lang="en-US" sz="2200" dirty="0">
                <a:solidFill>
                  <a:srgbClr val="FFFF00"/>
                </a:solidFill>
              </a:rPr>
              <a:t>2.18723 y</a:t>
            </a:r>
          </a:p>
          <a:p>
            <a:pPr marL="0" indent="0">
              <a:buNone/>
            </a:pPr>
            <a:r>
              <a:rPr lang="en-US" sz="2400" dirty="0" smtClean="0"/>
              <a:t>When you are done, click to check your answers.</a:t>
            </a:r>
            <a:endParaRPr lang="en-US" sz="2400" dirty="0"/>
          </a:p>
        </p:txBody>
      </p:sp>
    </p:spTree>
    <p:extLst>
      <p:ext uri="{BB962C8B-B14F-4D97-AF65-F5344CB8AC3E}">
        <p14:creationId xmlns:p14="http://schemas.microsoft.com/office/powerpoint/2010/main" val="12557109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endParaRPr lang="en-US" sz="2400" dirty="0"/>
          </a:p>
          <a:p>
            <a:pPr marL="0" indent="0">
              <a:buNone/>
            </a:pPr>
            <a:r>
              <a:rPr lang="en-US" sz="2400" dirty="0" smtClean="0"/>
              <a:t>To practice converting between yards and meters, complete the worksheet and check your answers when you are done. </a:t>
            </a:r>
          </a:p>
          <a:p>
            <a:pPr marL="0" indent="0">
              <a:buNone/>
            </a:pPr>
            <a:r>
              <a:rPr lang="en-US" sz="2400" dirty="0" smtClean="0"/>
              <a:t>Use the more exact measurement for your answers.</a:t>
            </a:r>
          </a:p>
          <a:p>
            <a:pPr marL="0" indent="0" algn="ctr">
              <a:buNone/>
            </a:pPr>
            <a:r>
              <a:rPr lang="en-US" sz="2400" dirty="0" smtClean="0">
                <a:solidFill>
                  <a:srgbClr val="FFC000"/>
                </a:solidFill>
              </a:rPr>
              <a:t>1 </a:t>
            </a:r>
            <a:r>
              <a:rPr lang="en-US" sz="2400" dirty="0">
                <a:solidFill>
                  <a:srgbClr val="FFC000"/>
                </a:solidFill>
              </a:rPr>
              <a:t>meter = 1.09361 </a:t>
            </a:r>
            <a:r>
              <a:rPr lang="en-US" sz="2400" dirty="0" smtClean="0">
                <a:solidFill>
                  <a:srgbClr val="16B7FF"/>
                </a:solidFill>
              </a:rPr>
              <a:t>yards</a:t>
            </a:r>
          </a:p>
          <a:p>
            <a:pPr marL="0" indent="0">
              <a:buNone/>
            </a:pPr>
            <a:r>
              <a:rPr lang="en-US" sz="2400" dirty="0" smtClean="0">
                <a:hlinkClick r:id="rId2"/>
              </a:rPr>
              <a:t>Click here </a:t>
            </a:r>
            <a:r>
              <a:rPr lang="en-US" sz="2400" dirty="0" smtClean="0"/>
              <a:t>for  a reference table to check your answers. Round off your numbers.</a:t>
            </a:r>
            <a:endParaRPr lang="en-US" sz="2400" dirty="0"/>
          </a:p>
          <a:p>
            <a:pPr marL="0" indent="0">
              <a:buNone/>
            </a:pPr>
            <a:endParaRPr lang="en-US" sz="2400" dirty="0" smtClean="0"/>
          </a:p>
          <a:p>
            <a:pPr marL="0" indent="0">
              <a:buNone/>
            </a:pPr>
            <a:r>
              <a:rPr lang="en-US" sz="2400" dirty="0" smtClean="0"/>
              <a:t>2 y = 	 _____ m			16 m = </a:t>
            </a:r>
            <a:r>
              <a:rPr lang="en-US" sz="2400" dirty="0"/>
              <a:t>_____ </a:t>
            </a:r>
            <a:r>
              <a:rPr lang="en-US" sz="2400" dirty="0" smtClean="0"/>
              <a:t>y</a:t>
            </a:r>
          </a:p>
          <a:p>
            <a:pPr marL="0" indent="0">
              <a:buNone/>
            </a:pPr>
            <a:r>
              <a:rPr lang="en-US" sz="2400" dirty="0" smtClean="0"/>
              <a:t>6.5 y </a:t>
            </a:r>
            <a:r>
              <a:rPr lang="en-US" sz="2400" dirty="0"/>
              <a:t>= </a:t>
            </a:r>
            <a:r>
              <a:rPr lang="en-US" sz="2400" dirty="0" smtClean="0"/>
              <a:t>_____ m			21 </a:t>
            </a:r>
            <a:r>
              <a:rPr lang="en-US" sz="2400" dirty="0"/>
              <a:t>m = _____ </a:t>
            </a:r>
            <a:r>
              <a:rPr lang="en-US" sz="2400" dirty="0" smtClean="0"/>
              <a:t>y</a:t>
            </a:r>
            <a:endParaRPr lang="en-US" sz="2400" dirty="0"/>
          </a:p>
          <a:p>
            <a:pPr marL="0" indent="0">
              <a:buNone/>
            </a:pPr>
            <a:r>
              <a:rPr lang="en-US" sz="2400" dirty="0" smtClean="0"/>
              <a:t>5 m =	 </a:t>
            </a:r>
            <a:r>
              <a:rPr lang="en-US" sz="2400" dirty="0"/>
              <a:t>_____ </a:t>
            </a:r>
            <a:r>
              <a:rPr lang="en-US" sz="2400" dirty="0" smtClean="0"/>
              <a:t>y 			4.5 y </a:t>
            </a:r>
            <a:r>
              <a:rPr lang="en-US" sz="2400" dirty="0"/>
              <a:t>= _____ </a:t>
            </a:r>
            <a:r>
              <a:rPr lang="en-US" sz="2400" dirty="0" smtClean="0"/>
              <a:t>m</a:t>
            </a:r>
          </a:p>
          <a:p>
            <a:pPr marL="0" indent="0">
              <a:buNone/>
            </a:pPr>
            <a:r>
              <a:rPr lang="en-US" sz="2400" dirty="0" smtClean="0"/>
              <a:t>12 m = </a:t>
            </a:r>
            <a:r>
              <a:rPr lang="en-US" sz="2400" dirty="0"/>
              <a:t>_____ </a:t>
            </a:r>
            <a:r>
              <a:rPr lang="en-US" sz="2400" dirty="0" smtClean="0"/>
              <a:t>y			22 y =   </a:t>
            </a:r>
            <a:r>
              <a:rPr lang="en-US" sz="2400" dirty="0"/>
              <a:t>_____ </a:t>
            </a:r>
            <a:r>
              <a:rPr lang="en-US" sz="2400" dirty="0" smtClean="0"/>
              <a:t>m</a:t>
            </a: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dirty="0"/>
          </a:p>
        </p:txBody>
      </p:sp>
    </p:spTree>
    <p:extLst>
      <p:ext uri="{BB962C8B-B14F-4D97-AF65-F5344CB8AC3E}">
        <p14:creationId xmlns:p14="http://schemas.microsoft.com/office/powerpoint/2010/main" val="36155527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endParaRPr lang="en-US" sz="2400" dirty="0"/>
          </a:p>
          <a:p>
            <a:pPr marL="0" indent="0">
              <a:buNone/>
            </a:pPr>
            <a:endParaRPr lang="en-US" sz="2400" dirty="0" smtClean="0"/>
          </a:p>
          <a:p>
            <a:pPr marL="0" indent="0">
              <a:buNone/>
            </a:pPr>
            <a:r>
              <a:rPr lang="en-US" sz="2400" dirty="0" smtClean="0"/>
              <a:t>2 y    = </a:t>
            </a:r>
            <a:r>
              <a:rPr lang="en-US" sz="2400" dirty="0" smtClean="0">
                <a:solidFill>
                  <a:srgbClr val="FFC000"/>
                </a:solidFill>
              </a:rPr>
              <a:t>1.83 m	</a:t>
            </a:r>
            <a:r>
              <a:rPr lang="en-US" sz="2400" dirty="0" smtClean="0"/>
              <a:t>		16 m </a:t>
            </a:r>
            <a:r>
              <a:rPr lang="en-US" sz="2400" dirty="0"/>
              <a:t>= </a:t>
            </a:r>
            <a:r>
              <a:rPr lang="en-US" sz="2400" dirty="0" smtClean="0"/>
              <a:t>   </a:t>
            </a:r>
            <a:r>
              <a:rPr lang="en-US" sz="2400" dirty="0" smtClean="0">
                <a:solidFill>
                  <a:srgbClr val="FFC000"/>
                </a:solidFill>
              </a:rPr>
              <a:t>17.5 </a:t>
            </a:r>
            <a:r>
              <a:rPr lang="en-US" sz="2400" dirty="0">
                <a:solidFill>
                  <a:srgbClr val="FFC000"/>
                </a:solidFill>
              </a:rPr>
              <a:t>y</a:t>
            </a:r>
          </a:p>
          <a:p>
            <a:pPr marL="0" indent="0">
              <a:buNone/>
            </a:pPr>
            <a:r>
              <a:rPr lang="en-US" sz="2400" dirty="0" smtClean="0"/>
              <a:t>6.5 y </a:t>
            </a:r>
            <a:r>
              <a:rPr lang="en-US" sz="2400" dirty="0"/>
              <a:t>= </a:t>
            </a:r>
            <a:r>
              <a:rPr lang="en-US" sz="2400" dirty="0">
                <a:solidFill>
                  <a:srgbClr val="FFC000"/>
                </a:solidFill>
              </a:rPr>
              <a:t>5.94 m</a:t>
            </a:r>
            <a:r>
              <a:rPr lang="en-US" sz="2400" dirty="0" smtClean="0"/>
              <a:t>			21 </a:t>
            </a:r>
            <a:r>
              <a:rPr lang="en-US" sz="2400" dirty="0"/>
              <a:t>m = 	</a:t>
            </a:r>
            <a:r>
              <a:rPr lang="en-US" sz="2400" dirty="0" smtClean="0"/>
              <a:t>2</a:t>
            </a:r>
            <a:r>
              <a:rPr lang="en-US" sz="2400" dirty="0" smtClean="0">
                <a:solidFill>
                  <a:srgbClr val="FFC000"/>
                </a:solidFill>
              </a:rPr>
              <a:t>2.96 </a:t>
            </a:r>
            <a:r>
              <a:rPr lang="en-US" sz="2400" dirty="0">
                <a:solidFill>
                  <a:srgbClr val="FFC000"/>
                </a:solidFill>
              </a:rPr>
              <a:t>y</a:t>
            </a:r>
          </a:p>
          <a:p>
            <a:pPr marL="0" indent="0">
              <a:buNone/>
            </a:pPr>
            <a:r>
              <a:rPr lang="en-US" sz="2400" dirty="0" smtClean="0"/>
              <a:t>5 m   = </a:t>
            </a:r>
            <a:r>
              <a:rPr lang="en-US" sz="2400" dirty="0" smtClean="0">
                <a:solidFill>
                  <a:srgbClr val="FFC000"/>
                </a:solidFill>
              </a:rPr>
              <a:t>5.47 </a:t>
            </a:r>
            <a:r>
              <a:rPr lang="en-US" sz="2400" dirty="0">
                <a:solidFill>
                  <a:srgbClr val="FFC000"/>
                </a:solidFill>
              </a:rPr>
              <a:t>y 	</a:t>
            </a:r>
            <a:r>
              <a:rPr lang="en-US" sz="2400" dirty="0" smtClean="0"/>
              <a:t>		4.5 y  </a:t>
            </a:r>
            <a:r>
              <a:rPr lang="en-US" sz="2400" dirty="0"/>
              <a:t>= </a:t>
            </a:r>
            <a:r>
              <a:rPr lang="en-US" sz="2400" dirty="0" smtClean="0"/>
              <a:t>   </a:t>
            </a:r>
            <a:r>
              <a:rPr lang="en-US" sz="2400" dirty="0" smtClean="0">
                <a:solidFill>
                  <a:srgbClr val="FFC000"/>
                </a:solidFill>
              </a:rPr>
              <a:t>4.15 </a:t>
            </a:r>
            <a:r>
              <a:rPr lang="en-US" sz="2400" dirty="0">
                <a:solidFill>
                  <a:srgbClr val="FFC000"/>
                </a:solidFill>
              </a:rPr>
              <a:t>m</a:t>
            </a:r>
          </a:p>
          <a:p>
            <a:pPr marL="0" indent="0">
              <a:buNone/>
            </a:pPr>
            <a:r>
              <a:rPr lang="en-US" sz="2400" dirty="0"/>
              <a:t>12 m = </a:t>
            </a:r>
            <a:r>
              <a:rPr lang="en-US" sz="2400" dirty="0">
                <a:solidFill>
                  <a:srgbClr val="FFC000"/>
                </a:solidFill>
              </a:rPr>
              <a:t>13.13 y</a:t>
            </a:r>
            <a:r>
              <a:rPr lang="en-US" sz="2400" dirty="0"/>
              <a:t>			22 y </a:t>
            </a:r>
            <a:r>
              <a:rPr lang="en-US" sz="2400" dirty="0" smtClean="0"/>
              <a:t>  =    </a:t>
            </a:r>
            <a:r>
              <a:rPr lang="en-US" sz="2400" dirty="0">
                <a:solidFill>
                  <a:srgbClr val="FFC000"/>
                </a:solidFill>
              </a:rPr>
              <a:t>20.12 m</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dirty="0"/>
          </a:p>
        </p:txBody>
      </p:sp>
    </p:spTree>
    <p:extLst>
      <p:ext uri="{BB962C8B-B14F-4D97-AF65-F5344CB8AC3E}">
        <p14:creationId xmlns:p14="http://schemas.microsoft.com/office/powerpoint/2010/main" val="18393758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Now let’s get a little smaller since we are going to measure tire treads.</a:t>
            </a:r>
          </a:p>
          <a:p>
            <a:pPr marL="0" indent="0">
              <a:buNone/>
            </a:pPr>
            <a:r>
              <a:rPr lang="en-US" sz="2400" dirty="0" smtClean="0"/>
              <a:t>One meter is made up of 100 </a:t>
            </a:r>
            <a:r>
              <a:rPr lang="en-US" sz="2400" dirty="0" smtClean="0">
                <a:solidFill>
                  <a:srgbClr val="FFC000"/>
                </a:solidFill>
              </a:rPr>
              <a:t>centi</a:t>
            </a:r>
            <a:r>
              <a:rPr lang="en-US" sz="2400" dirty="0" smtClean="0">
                <a:solidFill>
                  <a:srgbClr val="FFFF00"/>
                </a:solidFill>
              </a:rPr>
              <a:t>meters </a:t>
            </a:r>
            <a:r>
              <a:rPr lang="en-US" sz="2400" dirty="0" smtClean="0"/>
              <a:t>or 1 hundredths (1/100) of a meter. The word “Centi” means one hundredth. On the other hand, one yard is made up of 36 inches.</a:t>
            </a:r>
          </a:p>
          <a:p>
            <a:pPr marL="0" indent="0">
              <a:buNone/>
            </a:pPr>
            <a:r>
              <a:rPr lang="en-US" sz="2400" dirty="0" smtClean="0"/>
              <a:t>One inch is bigger than one centimeter as you can see. Compare the distance between inches, at the top, and centimeters, at the bottom.</a:t>
            </a:r>
          </a:p>
          <a:p>
            <a:pPr marL="0" indent="0">
              <a:buNone/>
            </a:pPr>
            <a:endParaRPr lang="en-US" sz="2400" dirty="0"/>
          </a:p>
          <a:p>
            <a:pPr marL="0" indent="0">
              <a:buNone/>
            </a:pPr>
            <a:endParaRPr lang="en-US" sz="2400" dirty="0" smtClean="0"/>
          </a:p>
          <a:p>
            <a:pPr marL="0" indent="0">
              <a:buNone/>
            </a:pPr>
            <a:endParaRPr lang="en-US" sz="2400" dirty="0" smtClean="0"/>
          </a:p>
          <a:p>
            <a:pPr marL="0" indent="0" algn="ctr">
              <a:buNone/>
            </a:pPr>
            <a:r>
              <a:rPr lang="en-US" sz="2400" dirty="0" smtClean="0">
                <a:solidFill>
                  <a:srgbClr val="FFFF00"/>
                </a:solidFill>
              </a:rPr>
              <a:t>1 inch </a:t>
            </a:r>
            <a:r>
              <a:rPr lang="en-US" sz="2400" dirty="0" smtClean="0"/>
              <a:t>= </a:t>
            </a:r>
            <a:r>
              <a:rPr lang="en-US" sz="2400" dirty="0" smtClean="0">
                <a:solidFill>
                  <a:srgbClr val="16B7FF"/>
                </a:solidFill>
              </a:rPr>
              <a:t>2.54 centimeters</a:t>
            </a:r>
          </a:p>
        </p:txBody>
      </p:sp>
      <p:grpSp>
        <p:nvGrpSpPr>
          <p:cNvPr id="13" name="Group 12"/>
          <p:cNvGrpSpPr/>
          <p:nvPr/>
        </p:nvGrpSpPr>
        <p:grpSpPr>
          <a:xfrm>
            <a:off x="234819" y="4090958"/>
            <a:ext cx="9049496" cy="1403739"/>
            <a:chOff x="234819" y="4090958"/>
            <a:chExt cx="9049496" cy="1403739"/>
          </a:xfrm>
        </p:grpSpPr>
        <p:grpSp>
          <p:nvGrpSpPr>
            <p:cNvPr id="8" name="Group 7"/>
            <p:cNvGrpSpPr/>
            <p:nvPr/>
          </p:nvGrpSpPr>
          <p:grpSpPr>
            <a:xfrm>
              <a:off x="234819" y="4090958"/>
              <a:ext cx="9049496" cy="1403739"/>
              <a:chOff x="339886" y="2116635"/>
              <a:chExt cx="9049496" cy="1403739"/>
            </a:xfrm>
          </p:grpSpPr>
          <p:pic>
            <p:nvPicPr>
              <p:cNvPr id="5" name="Picture 4"/>
              <p:cNvPicPr>
                <a:picLocks noChangeAspect="1"/>
              </p:cNvPicPr>
              <p:nvPr/>
            </p:nvPicPr>
            <p:blipFill rotWithShape="1">
              <a:blip r:embed="rId2"/>
              <a:srcRect l="1103" t="11787" r="1198" b="13408"/>
              <a:stretch/>
            </p:blipFill>
            <p:spPr>
              <a:xfrm>
                <a:off x="339886" y="2473846"/>
                <a:ext cx="9049496" cy="689317"/>
              </a:xfrm>
              <a:prstGeom prst="rect">
                <a:avLst/>
              </a:prstGeom>
            </p:spPr>
          </p:pic>
          <p:sp>
            <p:nvSpPr>
              <p:cNvPr id="6" name="TextBox 5"/>
              <p:cNvSpPr txBox="1"/>
              <p:nvPr/>
            </p:nvSpPr>
            <p:spPr>
              <a:xfrm>
                <a:off x="4613918" y="2116635"/>
                <a:ext cx="982961" cy="461665"/>
              </a:xfrm>
              <a:prstGeom prst="rect">
                <a:avLst/>
              </a:prstGeom>
              <a:noFill/>
            </p:spPr>
            <p:txBody>
              <a:bodyPr wrap="none" rtlCol="0">
                <a:spAutoFit/>
              </a:bodyPr>
              <a:lstStyle/>
              <a:p>
                <a:r>
                  <a:rPr lang="en-US" sz="2400" dirty="0" smtClean="0"/>
                  <a:t>inches</a:t>
                </a:r>
                <a:endParaRPr lang="en-US" sz="2400" dirty="0"/>
              </a:p>
            </p:txBody>
          </p:sp>
          <p:sp>
            <p:nvSpPr>
              <p:cNvPr id="7" name="TextBox 6"/>
              <p:cNvSpPr txBox="1"/>
              <p:nvPr/>
            </p:nvSpPr>
            <p:spPr>
              <a:xfrm>
                <a:off x="4268632" y="3058709"/>
                <a:ext cx="1673535" cy="461665"/>
              </a:xfrm>
              <a:prstGeom prst="rect">
                <a:avLst/>
              </a:prstGeom>
              <a:noFill/>
            </p:spPr>
            <p:txBody>
              <a:bodyPr wrap="none" rtlCol="0">
                <a:spAutoFit/>
              </a:bodyPr>
              <a:lstStyle/>
              <a:p>
                <a:r>
                  <a:rPr lang="en-US" sz="2400" dirty="0" smtClean="0"/>
                  <a:t>centimeters</a:t>
                </a:r>
                <a:endParaRPr lang="en-US" sz="2400" dirty="0"/>
              </a:p>
            </p:txBody>
          </p:sp>
        </p:grpSp>
        <p:sp>
          <p:nvSpPr>
            <p:cNvPr id="3" name="Left Brace 2"/>
            <p:cNvSpPr/>
            <p:nvPr/>
          </p:nvSpPr>
          <p:spPr>
            <a:xfrm rot="5400000">
              <a:off x="3153424" y="3657393"/>
              <a:ext cx="319639" cy="1261917"/>
            </a:xfrm>
            <a:prstGeom prst="leftBrace">
              <a:avLst/>
            </a:prstGeom>
            <a:ln w="38100">
              <a:solidFill>
                <a:srgbClr val="00B0F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2" name="Left Brace 11"/>
            <p:cNvSpPr/>
            <p:nvPr/>
          </p:nvSpPr>
          <p:spPr>
            <a:xfrm rot="16200000">
              <a:off x="2630855" y="5037205"/>
              <a:ext cx="416757" cy="423080"/>
            </a:xfrm>
            <a:prstGeom prst="leftBrace">
              <a:avLst/>
            </a:prstGeom>
            <a:ln w="38100">
              <a:solidFill>
                <a:srgbClr val="92D05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Tree>
    <p:extLst>
      <p:ext uri="{BB962C8B-B14F-4D97-AF65-F5344CB8AC3E}">
        <p14:creationId xmlns:p14="http://schemas.microsoft.com/office/powerpoint/2010/main" val="142200138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6202" y="385671"/>
            <a:ext cx="8823457" cy="6056072"/>
          </a:xfrm>
        </p:spPr>
        <p:txBody>
          <a:bodyPr>
            <a:normAutofit/>
          </a:bodyPr>
          <a:lstStyle/>
          <a:p>
            <a:pPr marL="0" indent="0" algn="ctr">
              <a:buNone/>
            </a:pPr>
            <a:r>
              <a:rPr lang="en-US" sz="2400" dirty="0" smtClean="0"/>
              <a:t>Click on the Worksheet below to practice converting inches into centimeters.</a:t>
            </a:r>
          </a:p>
          <a:p>
            <a:pPr marL="0" indent="0">
              <a:buNone/>
            </a:pPr>
            <a:r>
              <a:rPr lang="en-US" sz="2400" dirty="0" smtClean="0"/>
              <a:t>Tip: Remember that when you are converting from a larger unit into a smaller unit, you will MULTIPLY.</a:t>
            </a:r>
          </a:p>
          <a:p>
            <a:pPr marL="0" indent="0" algn="ctr">
              <a:buNone/>
            </a:pPr>
            <a:r>
              <a:rPr lang="en-US" sz="2800" dirty="0">
                <a:solidFill>
                  <a:srgbClr val="FFC000"/>
                </a:solidFill>
              </a:rPr>
              <a:t>1 in = 2.54 </a:t>
            </a:r>
            <a:r>
              <a:rPr lang="en-US" sz="2800" dirty="0" smtClean="0">
                <a:solidFill>
                  <a:srgbClr val="FFC000"/>
                </a:solidFill>
              </a:rPr>
              <a:t>cm</a:t>
            </a:r>
          </a:p>
          <a:p>
            <a:pPr marL="0" indent="0" algn="ctr">
              <a:buNone/>
            </a:pPr>
            <a:r>
              <a:rPr lang="en-US" sz="2800" dirty="0" smtClean="0"/>
              <a:t>2 in = 2 x 2.54 = 5.08 cm</a:t>
            </a:r>
          </a:p>
          <a:p>
            <a:pPr marL="0" indent="0" algn="ctr">
              <a:buNone/>
            </a:pPr>
            <a:r>
              <a:rPr lang="en-US" sz="2800" dirty="0" smtClean="0"/>
              <a:t>3.5 in = 3.5 x 2.54 = 8.89 cm</a:t>
            </a:r>
            <a:endParaRPr lang="en-US" sz="2800" dirty="0" smtClean="0">
              <a:solidFill>
                <a:srgbClr val="FFC000"/>
              </a:solidFill>
            </a:endParaRPr>
          </a:p>
          <a:p>
            <a:pPr marL="914400" lvl="2" indent="0">
              <a:buNone/>
            </a:pPr>
            <a:r>
              <a:rPr lang="en-US" sz="2800" dirty="0" smtClean="0">
                <a:solidFill>
                  <a:srgbClr val="FFC000"/>
                </a:solidFill>
                <a:hlinkClick r:id="rId2" action="ppaction://hlinkfile"/>
              </a:rPr>
              <a:t>Inches to Centimeters Practice</a:t>
            </a:r>
            <a:endParaRPr lang="en-US" sz="2800" dirty="0" smtClean="0">
              <a:solidFill>
                <a:srgbClr val="FFC000"/>
              </a:solidFill>
            </a:endParaRPr>
          </a:p>
          <a:p>
            <a:pPr marL="914400" lvl="2" indent="0">
              <a:buNone/>
            </a:pPr>
            <a:r>
              <a:rPr lang="en-US" sz="2800" dirty="0">
                <a:solidFill>
                  <a:srgbClr val="FFC000"/>
                </a:solidFill>
                <a:hlinkClick r:id="rId3" action="ppaction://hlinkfile"/>
              </a:rPr>
              <a:t>Inches to Centimeters </a:t>
            </a:r>
            <a:r>
              <a:rPr lang="en-US" sz="2800" dirty="0" smtClean="0">
                <a:solidFill>
                  <a:srgbClr val="FFC000"/>
                </a:solidFill>
                <a:hlinkClick r:id="rId3" action="ppaction://hlinkfile"/>
              </a:rPr>
              <a:t>Answer Sheet</a:t>
            </a:r>
            <a:endParaRPr lang="en-US" sz="2800" dirty="0" smtClean="0">
              <a:solidFill>
                <a:srgbClr val="FFC000"/>
              </a:solidFill>
            </a:endParaRPr>
          </a:p>
          <a:p>
            <a:pPr marL="0" indent="0">
              <a:buNone/>
            </a:pPr>
            <a:r>
              <a:rPr lang="en-US" sz="2400" dirty="0" smtClean="0"/>
              <a:t>Note</a:t>
            </a:r>
            <a:r>
              <a:rPr lang="en-US" sz="2400" dirty="0"/>
              <a:t>: the </a:t>
            </a:r>
            <a:r>
              <a:rPr lang="en-US" sz="2400" dirty="0" smtClean="0"/>
              <a:t>practice </a:t>
            </a:r>
            <a:r>
              <a:rPr lang="en-US" sz="2400" dirty="0"/>
              <a:t>sheet has copies of rulers that show both inches and centimeters. Cut out a ruler or use your own to measure.</a:t>
            </a:r>
          </a:p>
          <a:p>
            <a:pPr marL="914400" lvl="2" indent="0">
              <a:buNone/>
            </a:pPr>
            <a:endParaRPr lang="en-US" sz="2800" dirty="0">
              <a:solidFill>
                <a:srgbClr val="FFC000"/>
              </a:solidFill>
            </a:endParaRPr>
          </a:p>
          <a:p>
            <a:pPr marL="0" indent="0">
              <a:buNone/>
            </a:pPr>
            <a:endParaRPr lang="en-US" dirty="0"/>
          </a:p>
        </p:txBody>
      </p:sp>
    </p:spTree>
    <p:extLst>
      <p:ext uri="{BB962C8B-B14F-4D97-AF65-F5344CB8AC3E}">
        <p14:creationId xmlns:p14="http://schemas.microsoft.com/office/powerpoint/2010/main" val="239358778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917934"/>
            <a:ext cx="8389642" cy="4704944"/>
          </a:xfrm>
        </p:spPr>
        <p:txBody>
          <a:bodyPr>
            <a:normAutofit/>
          </a:bodyPr>
          <a:lstStyle/>
          <a:p>
            <a:pPr marL="0" indent="0">
              <a:buNone/>
            </a:pPr>
            <a:r>
              <a:rPr lang="en-US" sz="2400" dirty="0"/>
              <a:t>You need at least </a:t>
            </a:r>
            <a:r>
              <a:rPr lang="en-US" sz="2800" b="1" dirty="0">
                <a:solidFill>
                  <a:srgbClr val="FFC000"/>
                </a:solidFill>
              </a:rPr>
              <a:t>4/32-inch</a:t>
            </a:r>
            <a:r>
              <a:rPr lang="en-US" sz="2400" dirty="0"/>
              <a:t> tread depth in every major groove on front tires. You need </a:t>
            </a:r>
            <a:r>
              <a:rPr lang="en-US" sz="2800" b="1" dirty="0">
                <a:solidFill>
                  <a:srgbClr val="FFC000"/>
                </a:solidFill>
              </a:rPr>
              <a:t>2/32 inch </a:t>
            </a:r>
            <a:r>
              <a:rPr lang="en-US" sz="2400" dirty="0"/>
              <a:t>on other tires. </a:t>
            </a:r>
            <a:endParaRPr lang="en-US" sz="2400" dirty="0" smtClean="0"/>
          </a:p>
          <a:p>
            <a:pPr marL="0" indent="0">
              <a:buNone/>
            </a:pPr>
            <a:r>
              <a:rPr lang="en-US" sz="2400" dirty="0" smtClean="0"/>
              <a:t>You can convert these fractions (inches) to centimeters  in 2 ways:</a:t>
            </a:r>
          </a:p>
          <a:p>
            <a:pPr marL="457200" indent="-457200">
              <a:buAutoNum type="arabicPeriod"/>
            </a:pPr>
            <a:r>
              <a:rPr lang="en-US" sz="2400" dirty="0" smtClean="0">
                <a:solidFill>
                  <a:srgbClr val="FFC000"/>
                </a:solidFill>
              </a:rPr>
              <a:t>You can multiply the fraction by the decimal. </a:t>
            </a:r>
            <a:r>
              <a:rPr lang="en-US" sz="2400" dirty="0" smtClean="0"/>
              <a:t>OR</a:t>
            </a:r>
          </a:p>
          <a:p>
            <a:pPr marL="457200" indent="-457200">
              <a:buAutoNum type="arabicPeriod"/>
            </a:pPr>
            <a:r>
              <a:rPr lang="en-US" sz="2400" dirty="0" smtClean="0">
                <a:solidFill>
                  <a:srgbClr val="FFFF00"/>
                </a:solidFill>
              </a:rPr>
              <a:t>You can change the fraction into a decimal and then multiply.</a:t>
            </a:r>
            <a:endParaRPr lang="en-US" sz="2400" dirty="0">
              <a:solidFill>
                <a:srgbClr val="FFFF00"/>
              </a:solidFill>
            </a:endParaRPr>
          </a:p>
        </p:txBody>
      </p:sp>
    </p:spTree>
    <p:extLst>
      <p:ext uri="{BB962C8B-B14F-4D97-AF65-F5344CB8AC3E}">
        <p14:creationId xmlns:p14="http://schemas.microsoft.com/office/powerpoint/2010/main" val="31491193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1611" y="151191"/>
            <a:ext cx="8905343" cy="6419977"/>
          </a:xfrm>
        </p:spPr>
        <p:txBody>
          <a:bodyPr>
            <a:normAutofit/>
          </a:bodyPr>
          <a:lstStyle/>
          <a:p>
            <a:pPr marL="0" indent="0" algn="ctr">
              <a:buNone/>
            </a:pPr>
            <a:r>
              <a:rPr lang="en-US" sz="2400" b="1" dirty="0" smtClean="0">
                <a:solidFill>
                  <a:srgbClr val="FF9E38"/>
                </a:solidFill>
              </a:rPr>
              <a:t>Method 1-  Multiply the fraction by the decimal. </a:t>
            </a:r>
          </a:p>
          <a:p>
            <a:pPr marL="0" indent="0" algn="ctr">
              <a:buNone/>
            </a:pPr>
            <a:r>
              <a:rPr lang="en-US" sz="3300" dirty="0" smtClean="0">
                <a:solidFill>
                  <a:srgbClr val="FFC000"/>
                </a:solidFill>
              </a:rPr>
              <a:t>1 in = 2.54 cm</a:t>
            </a:r>
            <a:r>
              <a:rPr lang="en-US" sz="2100" dirty="0" smtClean="0"/>
              <a:t> </a:t>
            </a:r>
          </a:p>
          <a:p>
            <a:pPr marL="0" indent="0">
              <a:buNone/>
            </a:pPr>
            <a:r>
              <a:rPr lang="en-US" sz="2400" dirty="0" smtClean="0"/>
              <a:t>To multiply, write </a:t>
            </a:r>
            <a:r>
              <a:rPr lang="en-US" sz="2400" dirty="0"/>
              <a:t>the fraction as it is</a:t>
            </a:r>
            <a:r>
              <a:rPr lang="en-US" sz="2400" dirty="0" smtClean="0"/>
              <a:t>. Then write a number 1 under the decimal to make it into a fraction. (Any number divided by one stays the same!) (Click)</a:t>
            </a:r>
          </a:p>
          <a:p>
            <a:pPr marL="0" indent="0">
              <a:buNone/>
            </a:pPr>
            <a:endParaRPr lang="en-US" sz="2400" dirty="0"/>
          </a:p>
          <a:p>
            <a:pPr marL="0" indent="0">
              <a:buNone/>
            </a:pPr>
            <a:endParaRPr lang="en-US" sz="2400" dirty="0"/>
          </a:p>
          <a:p>
            <a:pPr marL="0" indent="0">
              <a:buNone/>
            </a:pPr>
            <a:r>
              <a:rPr lang="en-US" sz="2400" dirty="0" smtClean="0"/>
              <a:t>Next multiply the numerators and the denominators. </a:t>
            </a:r>
            <a:r>
              <a:rPr lang="en-US" sz="2400" dirty="0"/>
              <a:t>(Click)</a:t>
            </a:r>
          </a:p>
          <a:p>
            <a:pPr marL="0" indent="0">
              <a:buNone/>
            </a:pPr>
            <a:endParaRPr lang="en-US" sz="2400" dirty="0" smtClean="0"/>
          </a:p>
          <a:p>
            <a:pPr marL="0" indent="0">
              <a:buNone/>
            </a:pPr>
            <a:r>
              <a:rPr lang="en-US" sz="2400" dirty="0"/>
              <a:t/>
            </a:r>
            <a:br>
              <a:rPr lang="en-US" sz="2400" dirty="0"/>
            </a:br>
            <a:r>
              <a:rPr lang="en-US" sz="2400" dirty="0" smtClean="0"/>
              <a:t>Finally, turn the answer into a decimal. Divide the numerator by the denominator. </a:t>
            </a:r>
            <a:r>
              <a:rPr lang="en-US" sz="2400" dirty="0"/>
              <a:t>(Click)</a:t>
            </a:r>
          </a:p>
          <a:p>
            <a:pPr marL="0" indent="0">
              <a:buNone/>
            </a:pPr>
            <a:endParaRPr lang="en-US" sz="2400" dirty="0" smtClean="0"/>
          </a:p>
          <a:p>
            <a:pPr marL="0" indent="0">
              <a:buNone/>
            </a:pPr>
            <a:endParaRPr lang="en-US" sz="2400" dirty="0"/>
          </a:p>
          <a:p>
            <a:pPr marL="0" indent="0">
              <a:buNone/>
            </a:pPr>
            <a:endParaRPr lang="en-US" sz="2400" dirty="0"/>
          </a:p>
          <a:p>
            <a:pPr marL="0" indent="0">
              <a:buNone/>
            </a:pPr>
            <a:endParaRPr lang="en-US" dirty="0"/>
          </a:p>
        </p:txBody>
      </p:sp>
      <p:grpSp>
        <p:nvGrpSpPr>
          <p:cNvPr id="25" name="Group 24"/>
          <p:cNvGrpSpPr/>
          <p:nvPr/>
        </p:nvGrpSpPr>
        <p:grpSpPr>
          <a:xfrm>
            <a:off x="3593521" y="1555959"/>
            <a:ext cx="5388689" cy="2014821"/>
            <a:chOff x="3593521" y="1555959"/>
            <a:chExt cx="5388689" cy="2014821"/>
          </a:xfrm>
        </p:grpSpPr>
        <p:graphicFrame>
          <p:nvGraphicFramePr>
            <p:cNvPr id="24" name="Object 23"/>
            <p:cNvGraphicFramePr>
              <a:graphicFrameLocks noChangeAspect="1"/>
            </p:cNvGraphicFramePr>
            <p:nvPr>
              <p:extLst>
                <p:ext uri="{D42A27DB-BD31-4B8C-83A1-F6EECF244321}">
                  <p14:modId xmlns:p14="http://schemas.microsoft.com/office/powerpoint/2010/main" val="1244079839"/>
                </p:ext>
              </p:extLst>
            </p:nvPr>
          </p:nvGraphicFramePr>
          <p:xfrm>
            <a:off x="3593521" y="2609388"/>
            <a:ext cx="1829747" cy="961392"/>
          </p:xfrm>
          <a:graphic>
            <a:graphicData uri="http://schemas.openxmlformats.org/presentationml/2006/ole">
              <mc:AlternateContent xmlns:mc="http://schemas.openxmlformats.org/markup-compatibility/2006">
                <mc:Choice xmlns:v="urn:schemas-microsoft-com:vml" Requires="v">
                  <p:oleObj spid="_x0000_s27803" name="Equation" r:id="rId3" imgW="749160" imgH="393480" progId="Equation.3">
                    <p:embed/>
                  </p:oleObj>
                </mc:Choice>
                <mc:Fallback>
                  <p:oleObj name="Equation" r:id="rId3" imgW="749160" imgH="393480" progId="Equation.3">
                    <p:embed/>
                    <p:pic>
                      <p:nvPicPr>
                        <p:cNvPr id="0" name=""/>
                        <p:cNvPicPr/>
                        <p:nvPr/>
                      </p:nvPicPr>
                      <p:blipFill>
                        <a:blip r:embed="rId4"/>
                        <a:stretch>
                          <a:fillRect/>
                        </a:stretch>
                      </p:blipFill>
                      <p:spPr>
                        <a:xfrm>
                          <a:off x="3593521" y="2609388"/>
                          <a:ext cx="1829747" cy="961392"/>
                        </a:xfrm>
                        <a:prstGeom prst="rect">
                          <a:avLst/>
                        </a:prstGeom>
                        <a:solidFill>
                          <a:schemeClr val="tx1"/>
                        </a:solidFill>
                      </p:spPr>
                    </p:pic>
                  </p:oleObj>
                </mc:Fallback>
              </mc:AlternateContent>
            </a:graphicData>
          </a:graphic>
        </p:graphicFrame>
        <p:cxnSp>
          <p:nvCxnSpPr>
            <p:cNvPr id="6" name="Straight Arrow Connector 5"/>
            <p:cNvCxnSpPr/>
            <p:nvPr/>
          </p:nvCxnSpPr>
          <p:spPr>
            <a:xfrm flipH="1">
              <a:off x="3894246" y="1555959"/>
              <a:ext cx="614149" cy="1050878"/>
            </a:xfrm>
            <a:prstGeom prst="straightConnector1">
              <a:avLst/>
            </a:prstGeom>
            <a:ln w="38100">
              <a:solidFill>
                <a:srgbClr val="92D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4809120" y="1710287"/>
              <a:ext cx="4173090" cy="1609138"/>
            </a:xfrm>
            <a:prstGeom prst="straightConnector1">
              <a:avLst/>
            </a:prstGeom>
            <a:ln w="38100">
              <a:solidFill>
                <a:srgbClr val="92D050">
                  <a:alpha val="60000"/>
                </a:srgb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1" name="Group 30"/>
          <p:cNvGrpSpPr/>
          <p:nvPr/>
        </p:nvGrpSpPr>
        <p:grpSpPr>
          <a:xfrm>
            <a:off x="3379889" y="4164065"/>
            <a:ext cx="2533471" cy="872640"/>
            <a:chOff x="3379889" y="4164065"/>
            <a:chExt cx="2533471" cy="872640"/>
          </a:xfrm>
        </p:grpSpPr>
        <p:graphicFrame>
          <p:nvGraphicFramePr>
            <p:cNvPr id="30" name="Object 29"/>
            <p:cNvGraphicFramePr>
              <a:graphicFrameLocks noChangeAspect="1"/>
            </p:cNvGraphicFramePr>
            <p:nvPr>
              <p:extLst>
                <p:ext uri="{D42A27DB-BD31-4B8C-83A1-F6EECF244321}">
                  <p14:modId xmlns:p14="http://schemas.microsoft.com/office/powerpoint/2010/main" val="3923881593"/>
                </p:ext>
              </p:extLst>
            </p:nvPr>
          </p:nvGraphicFramePr>
          <p:xfrm>
            <a:off x="3379889" y="4164065"/>
            <a:ext cx="2533471" cy="872640"/>
          </p:xfrm>
          <a:graphic>
            <a:graphicData uri="http://schemas.openxmlformats.org/presentationml/2006/ole">
              <mc:AlternateContent xmlns:mc="http://schemas.openxmlformats.org/markup-compatibility/2006">
                <mc:Choice xmlns:v="urn:schemas-microsoft-com:vml" Requires="v">
                  <p:oleObj spid="_x0000_s27804" name="Equation" r:id="rId5" imgW="1143000" imgH="393480" progId="Equation.3">
                    <p:embed/>
                  </p:oleObj>
                </mc:Choice>
                <mc:Fallback>
                  <p:oleObj name="Equation" r:id="rId5" imgW="1143000" imgH="393480" progId="Equation.3">
                    <p:embed/>
                    <p:pic>
                      <p:nvPicPr>
                        <p:cNvPr id="0" name=""/>
                        <p:cNvPicPr/>
                        <p:nvPr/>
                      </p:nvPicPr>
                      <p:blipFill>
                        <a:blip r:embed="rId6"/>
                        <a:stretch>
                          <a:fillRect/>
                        </a:stretch>
                      </p:blipFill>
                      <p:spPr>
                        <a:xfrm>
                          <a:off x="3379889" y="4164065"/>
                          <a:ext cx="2533471" cy="872640"/>
                        </a:xfrm>
                        <a:prstGeom prst="rect">
                          <a:avLst/>
                        </a:prstGeom>
                        <a:solidFill>
                          <a:schemeClr val="tx1"/>
                        </a:solidFill>
                      </p:spPr>
                    </p:pic>
                  </p:oleObj>
                </mc:Fallback>
              </mc:AlternateContent>
            </a:graphicData>
          </a:graphic>
        </p:graphicFrame>
        <p:cxnSp>
          <p:nvCxnSpPr>
            <p:cNvPr id="18" name="Straight Arrow Connector 17"/>
            <p:cNvCxnSpPr/>
            <p:nvPr/>
          </p:nvCxnSpPr>
          <p:spPr>
            <a:xfrm>
              <a:off x="3641611" y="4370784"/>
              <a:ext cx="1609228" cy="0"/>
            </a:xfrm>
            <a:prstGeom prst="straightConnector1">
              <a:avLst/>
            </a:prstGeom>
            <a:ln w="38100">
              <a:solidFill>
                <a:srgbClr val="92D05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3641611" y="4837082"/>
              <a:ext cx="1609228" cy="0"/>
            </a:xfrm>
            <a:prstGeom prst="straightConnector1">
              <a:avLst/>
            </a:prstGeom>
            <a:ln w="38100">
              <a:solidFill>
                <a:srgbClr val="92D050">
                  <a:alpha val="60000"/>
                </a:srgbClr>
              </a:solidFill>
              <a:tailEnd type="triangle"/>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3271679" y="5879946"/>
            <a:ext cx="3074881" cy="461665"/>
          </a:xfrm>
          <a:prstGeom prst="rect">
            <a:avLst/>
          </a:prstGeom>
          <a:solidFill>
            <a:schemeClr val="tx1"/>
          </a:solidFill>
        </p:spPr>
        <p:txBody>
          <a:bodyPr wrap="none" rtlCol="0">
            <a:spAutoFit/>
          </a:bodyPr>
          <a:lstStyle/>
          <a:p>
            <a:r>
              <a:rPr lang="en-US" sz="2400" dirty="0">
                <a:solidFill>
                  <a:schemeClr val="bg1"/>
                </a:solidFill>
              </a:rPr>
              <a:t>10.16 ÷ 32 = 3.175 </a:t>
            </a:r>
            <a:r>
              <a:rPr lang="en-US" sz="2400" dirty="0" smtClean="0">
                <a:solidFill>
                  <a:schemeClr val="bg1"/>
                </a:solidFill>
              </a:rPr>
              <a:t>cm</a:t>
            </a:r>
            <a:endParaRPr lang="en-US" sz="2400" dirty="0">
              <a:solidFill>
                <a:schemeClr val="bg1"/>
              </a:solidFill>
            </a:endParaRPr>
          </a:p>
        </p:txBody>
      </p:sp>
    </p:spTree>
    <p:extLst>
      <p:ext uri="{BB962C8B-B14F-4D97-AF65-F5344CB8AC3E}">
        <p14:creationId xmlns:p14="http://schemas.microsoft.com/office/powerpoint/2010/main" val="1442494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1611" y="151191"/>
            <a:ext cx="8905343" cy="6706809"/>
          </a:xfrm>
        </p:spPr>
        <p:txBody>
          <a:bodyPr>
            <a:normAutofit/>
          </a:bodyPr>
          <a:lstStyle/>
          <a:p>
            <a:pPr marL="0" indent="0" algn="ctr">
              <a:buNone/>
            </a:pPr>
            <a:r>
              <a:rPr lang="en-US" sz="2400" b="1" dirty="0" smtClean="0">
                <a:solidFill>
                  <a:srgbClr val="FF9E38"/>
                </a:solidFill>
              </a:rPr>
              <a:t>Method 2 -  Change the fraction into a decimal and then multiply</a:t>
            </a:r>
          </a:p>
          <a:p>
            <a:pPr marL="0" indent="0">
              <a:buNone/>
            </a:pPr>
            <a:r>
              <a:rPr lang="en-US" sz="2400" dirty="0" smtClean="0"/>
              <a:t>In the first method, you changed a fraction into a decimal. You divided 10.56/32 to get 0.3175 cm! Do the same with this fraction.</a:t>
            </a:r>
          </a:p>
          <a:p>
            <a:pPr marL="0" indent="0">
              <a:buNone/>
            </a:pPr>
            <a:endParaRPr lang="en-US" sz="2400" dirty="0"/>
          </a:p>
          <a:p>
            <a:pPr marL="0" indent="0">
              <a:buNone/>
            </a:pPr>
            <a:endParaRPr lang="en-US" sz="2400" dirty="0" smtClean="0"/>
          </a:p>
          <a:p>
            <a:pPr marL="0" indent="0">
              <a:buNone/>
            </a:pPr>
            <a:r>
              <a:rPr lang="en-US" sz="2400" dirty="0" smtClean="0"/>
              <a:t>Once you turned the fraction into a decimal, all you have to do is multiply! (</a:t>
            </a:r>
            <a:r>
              <a:rPr lang="en-US" sz="2400" dirty="0">
                <a:solidFill>
                  <a:srgbClr val="FFC000"/>
                </a:solidFill>
              </a:rPr>
              <a:t>1 in = 2.54 </a:t>
            </a:r>
            <a:r>
              <a:rPr lang="en-US" sz="2400" dirty="0" smtClean="0">
                <a:solidFill>
                  <a:srgbClr val="FFC000"/>
                </a:solidFill>
              </a:rPr>
              <a:t>cm)</a:t>
            </a:r>
          </a:p>
          <a:p>
            <a:pPr marL="0" indent="0" algn="ctr">
              <a:buNone/>
            </a:pPr>
            <a:r>
              <a:rPr lang="en-US" sz="2800" dirty="0" smtClean="0">
                <a:solidFill>
                  <a:srgbClr val="FFC000"/>
                </a:solidFill>
              </a:rPr>
              <a:t>0.125 x </a:t>
            </a:r>
            <a:r>
              <a:rPr lang="en-US" sz="2800" dirty="0" smtClean="0">
                <a:solidFill>
                  <a:srgbClr val="FFFF00"/>
                </a:solidFill>
              </a:rPr>
              <a:t>2.54</a:t>
            </a:r>
            <a:r>
              <a:rPr lang="en-US" sz="2800" dirty="0" smtClean="0">
                <a:solidFill>
                  <a:srgbClr val="FFC000"/>
                </a:solidFill>
              </a:rPr>
              <a:t> = </a:t>
            </a:r>
            <a:r>
              <a:rPr lang="en-US" sz="2800" dirty="0" smtClean="0">
                <a:solidFill>
                  <a:srgbClr val="FFFF00"/>
                </a:solidFill>
              </a:rPr>
              <a:t>3.175 cm</a:t>
            </a:r>
          </a:p>
          <a:p>
            <a:pPr marL="0" indent="0">
              <a:buNone/>
            </a:pPr>
            <a:r>
              <a:rPr lang="en-US" sz="2400" dirty="0" smtClean="0"/>
              <a:t>As you can see, you get the same answer using either method. Use the one that is easiest for you to remember.</a:t>
            </a:r>
            <a:endParaRPr lang="en-US" sz="2400" dirty="0"/>
          </a:p>
          <a:p>
            <a:pPr marL="0" indent="0">
              <a:buNone/>
            </a:pPr>
            <a:endParaRPr lang="en-US" sz="2400" dirty="0"/>
          </a:p>
          <a:p>
            <a:pPr marL="0" indent="0">
              <a:buNone/>
            </a:pPr>
            <a:endParaRPr lang="en-US" sz="2400" dirty="0"/>
          </a:p>
          <a:p>
            <a:pPr marL="0" indent="0">
              <a:buNone/>
            </a:pPr>
            <a:endParaRPr lang="en-US" dirty="0"/>
          </a:p>
        </p:txBody>
      </p:sp>
      <p:grpSp>
        <p:nvGrpSpPr>
          <p:cNvPr id="5" name="Group 4"/>
          <p:cNvGrpSpPr/>
          <p:nvPr/>
        </p:nvGrpSpPr>
        <p:grpSpPr>
          <a:xfrm>
            <a:off x="3219782" y="2090401"/>
            <a:ext cx="3919089" cy="1049233"/>
            <a:chOff x="3219782" y="2150562"/>
            <a:chExt cx="3919089" cy="1049233"/>
          </a:xfrm>
        </p:grpSpPr>
        <p:graphicFrame>
          <p:nvGraphicFramePr>
            <p:cNvPr id="3" name="Object 2"/>
            <p:cNvGraphicFramePr>
              <a:graphicFrameLocks noChangeAspect="1"/>
            </p:cNvGraphicFramePr>
            <p:nvPr>
              <p:extLst>
                <p:ext uri="{D42A27DB-BD31-4B8C-83A1-F6EECF244321}">
                  <p14:modId xmlns:p14="http://schemas.microsoft.com/office/powerpoint/2010/main" val="161939188"/>
                </p:ext>
              </p:extLst>
            </p:nvPr>
          </p:nvGraphicFramePr>
          <p:xfrm>
            <a:off x="3219782" y="2150562"/>
            <a:ext cx="575386" cy="1049233"/>
          </p:xfrm>
          <a:graphic>
            <a:graphicData uri="http://schemas.openxmlformats.org/presentationml/2006/ole">
              <mc:AlternateContent xmlns:mc="http://schemas.openxmlformats.org/markup-compatibility/2006">
                <mc:Choice xmlns:v="urn:schemas-microsoft-com:vml" Requires="v">
                  <p:oleObj spid="_x0000_s28746" name="Equation" r:id="rId3" imgW="215640" imgH="393480" progId="Equation.3">
                    <p:embed/>
                  </p:oleObj>
                </mc:Choice>
                <mc:Fallback>
                  <p:oleObj name="Equation" r:id="rId3" imgW="215640" imgH="393480" progId="Equation.3">
                    <p:embed/>
                    <p:pic>
                      <p:nvPicPr>
                        <p:cNvPr id="0" name=""/>
                        <p:cNvPicPr/>
                        <p:nvPr/>
                      </p:nvPicPr>
                      <p:blipFill>
                        <a:blip r:embed="rId4"/>
                        <a:stretch>
                          <a:fillRect/>
                        </a:stretch>
                      </p:blipFill>
                      <p:spPr>
                        <a:xfrm>
                          <a:off x="3219782" y="2150562"/>
                          <a:ext cx="575386" cy="1049233"/>
                        </a:xfrm>
                        <a:prstGeom prst="rect">
                          <a:avLst/>
                        </a:prstGeom>
                        <a:solidFill>
                          <a:schemeClr val="tx1"/>
                        </a:solidFill>
                      </p:spPr>
                    </p:pic>
                  </p:oleObj>
                </mc:Fallback>
              </mc:AlternateContent>
            </a:graphicData>
          </a:graphic>
        </p:graphicFrame>
        <p:sp>
          <p:nvSpPr>
            <p:cNvPr id="4" name="TextBox 3"/>
            <p:cNvSpPr txBox="1"/>
            <p:nvPr/>
          </p:nvSpPr>
          <p:spPr>
            <a:xfrm>
              <a:off x="3795168" y="2382790"/>
              <a:ext cx="3343703" cy="584775"/>
            </a:xfrm>
            <a:prstGeom prst="rect">
              <a:avLst/>
            </a:prstGeom>
            <a:noFill/>
          </p:spPr>
          <p:txBody>
            <a:bodyPr wrap="square" rtlCol="0">
              <a:spAutoFit/>
            </a:bodyPr>
            <a:lstStyle/>
            <a:p>
              <a:r>
                <a:rPr lang="en-US" sz="3200" dirty="0" smtClean="0"/>
                <a:t>= 4 ÷32 = 0.125</a:t>
              </a:r>
              <a:endParaRPr lang="en-US" sz="3200" dirty="0"/>
            </a:p>
          </p:txBody>
        </p:sp>
      </p:grpSp>
    </p:spTree>
    <p:extLst>
      <p:ext uri="{BB962C8B-B14F-4D97-AF65-F5344CB8AC3E}">
        <p14:creationId xmlns:p14="http://schemas.microsoft.com/office/powerpoint/2010/main" val="110477083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6943" y="698167"/>
            <a:ext cx="8905343" cy="5103197"/>
          </a:xfrm>
        </p:spPr>
        <p:txBody>
          <a:bodyPr>
            <a:normAutofit/>
          </a:bodyPr>
          <a:lstStyle/>
          <a:p>
            <a:pPr marL="0" indent="0" algn="ctr">
              <a:buNone/>
            </a:pPr>
            <a:r>
              <a:rPr lang="en-US" sz="2400" dirty="0" smtClean="0"/>
              <a:t>.</a:t>
            </a:r>
            <a:endParaRPr lang="en-US" sz="2400" dirty="0"/>
          </a:p>
          <a:p>
            <a:pPr marL="0" indent="0" algn="ctr">
              <a:buNone/>
            </a:pPr>
            <a:r>
              <a:rPr lang="en-US" sz="2400" dirty="0" smtClean="0">
                <a:solidFill>
                  <a:srgbClr val="FFC000"/>
                </a:solidFill>
              </a:rPr>
              <a:t>To review this process, go to </a:t>
            </a:r>
            <a:r>
              <a:rPr lang="en-US" sz="2400" dirty="0">
                <a:hlinkClick r:id="rId3"/>
              </a:rPr>
              <a:t>http://www.sophia.org/tutorials/converting-between-inches-and-centimeters--</a:t>
            </a:r>
            <a:r>
              <a:rPr lang="en-US" sz="2400" dirty="0" smtClean="0">
                <a:hlinkClick r:id="rId3"/>
              </a:rPr>
              <a:t>2</a:t>
            </a:r>
            <a:endParaRPr lang="en-US" sz="2400" dirty="0" smtClean="0"/>
          </a:p>
          <a:p>
            <a:pPr marL="0" indent="0" algn="ctr">
              <a:buNone/>
            </a:pPr>
            <a:r>
              <a:rPr lang="en-US" sz="2400" dirty="0" smtClean="0"/>
              <a:t>To see the actual division process of turning 4/32 into a decimal, </a:t>
            </a:r>
            <a:r>
              <a:rPr lang="en-US" sz="2400" dirty="0"/>
              <a:t>go to</a:t>
            </a:r>
            <a:br>
              <a:rPr lang="en-US" sz="2400" dirty="0"/>
            </a:br>
            <a:r>
              <a:rPr lang="en-US" sz="2400" dirty="0">
                <a:hlinkClick r:id="rId4"/>
              </a:rPr>
              <a:t>http://www.webmath.com/_answer.php</a:t>
            </a:r>
            <a:r>
              <a:rPr lang="en-US" sz="2400" dirty="0" smtClean="0">
                <a:hlinkClick r:id="rId4"/>
              </a:rPr>
              <a:t/>
            </a:r>
            <a:br>
              <a:rPr lang="en-US" sz="2400" dirty="0" smtClean="0">
                <a:hlinkClick r:id="rId4"/>
              </a:rPr>
            </a:br>
            <a:endParaRPr lang="en-US" sz="2400" dirty="0"/>
          </a:p>
          <a:p>
            <a:pPr marL="0" indent="0" algn="ctr">
              <a:buNone/>
            </a:pPr>
            <a:endParaRPr lang="en-US" sz="2400" dirty="0" smtClean="0"/>
          </a:p>
          <a:p>
            <a:pPr marL="0" indent="0">
              <a:buNone/>
            </a:pPr>
            <a:endParaRPr lang="en-US" sz="2400" dirty="0"/>
          </a:p>
          <a:p>
            <a:pPr marL="0" indent="0">
              <a:buNone/>
            </a:pPr>
            <a:endParaRPr lang="en-US" sz="2400" dirty="0"/>
          </a:p>
          <a:p>
            <a:pPr marL="0" indent="0">
              <a:buNone/>
            </a:pPr>
            <a:endParaRPr lang="en-US" dirty="0"/>
          </a:p>
        </p:txBody>
      </p:sp>
      <p:grpSp>
        <p:nvGrpSpPr>
          <p:cNvPr id="5" name="Group 4"/>
          <p:cNvGrpSpPr/>
          <p:nvPr/>
        </p:nvGrpSpPr>
        <p:grpSpPr>
          <a:xfrm>
            <a:off x="3145855" y="4033950"/>
            <a:ext cx="3919089" cy="1049233"/>
            <a:chOff x="3219782" y="2150562"/>
            <a:chExt cx="3919089" cy="1049233"/>
          </a:xfrm>
        </p:grpSpPr>
        <p:graphicFrame>
          <p:nvGraphicFramePr>
            <p:cNvPr id="3" name="Object 2"/>
            <p:cNvGraphicFramePr>
              <a:graphicFrameLocks noChangeAspect="1"/>
            </p:cNvGraphicFramePr>
            <p:nvPr/>
          </p:nvGraphicFramePr>
          <p:xfrm>
            <a:off x="3219782" y="2150562"/>
            <a:ext cx="575386" cy="1049233"/>
          </p:xfrm>
          <a:graphic>
            <a:graphicData uri="http://schemas.openxmlformats.org/presentationml/2006/ole">
              <mc:AlternateContent xmlns:mc="http://schemas.openxmlformats.org/markup-compatibility/2006">
                <mc:Choice xmlns:v="urn:schemas-microsoft-com:vml" Requires="v">
                  <p:oleObj spid="_x0000_s32828" name="Equation" r:id="rId5" imgW="215640" imgH="393480" progId="Equation.3">
                    <p:embed/>
                  </p:oleObj>
                </mc:Choice>
                <mc:Fallback>
                  <p:oleObj name="Equation" r:id="rId5" imgW="215640" imgH="393480" progId="Equation.3">
                    <p:embed/>
                    <p:pic>
                      <p:nvPicPr>
                        <p:cNvPr id="0" name=""/>
                        <p:cNvPicPr/>
                        <p:nvPr/>
                      </p:nvPicPr>
                      <p:blipFill>
                        <a:blip r:embed="rId6"/>
                        <a:stretch>
                          <a:fillRect/>
                        </a:stretch>
                      </p:blipFill>
                      <p:spPr>
                        <a:xfrm>
                          <a:off x="3219782" y="2150562"/>
                          <a:ext cx="575386" cy="1049233"/>
                        </a:xfrm>
                        <a:prstGeom prst="rect">
                          <a:avLst/>
                        </a:prstGeom>
                        <a:solidFill>
                          <a:schemeClr val="tx1"/>
                        </a:solidFill>
                      </p:spPr>
                    </p:pic>
                  </p:oleObj>
                </mc:Fallback>
              </mc:AlternateContent>
            </a:graphicData>
          </a:graphic>
        </p:graphicFrame>
        <p:sp>
          <p:nvSpPr>
            <p:cNvPr id="4" name="TextBox 3"/>
            <p:cNvSpPr txBox="1"/>
            <p:nvPr/>
          </p:nvSpPr>
          <p:spPr>
            <a:xfrm>
              <a:off x="3795168" y="2382790"/>
              <a:ext cx="3343703" cy="584775"/>
            </a:xfrm>
            <a:prstGeom prst="rect">
              <a:avLst/>
            </a:prstGeom>
            <a:noFill/>
          </p:spPr>
          <p:txBody>
            <a:bodyPr wrap="square" rtlCol="0">
              <a:spAutoFit/>
            </a:bodyPr>
            <a:lstStyle/>
            <a:p>
              <a:r>
                <a:rPr lang="en-US" sz="3200" dirty="0" smtClean="0"/>
                <a:t>= 4 ÷32 = 0.125</a:t>
              </a:r>
              <a:endParaRPr lang="en-US" sz="3200" dirty="0"/>
            </a:p>
          </p:txBody>
        </p:sp>
      </p:grpSp>
    </p:spTree>
    <p:extLst>
      <p:ext uri="{BB962C8B-B14F-4D97-AF65-F5344CB8AC3E}">
        <p14:creationId xmlns:p14="http://schemas.microsoft.com/office/powerpoint/2010/main" val="31446736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8698" y="1381958"/>
            <a:ext cx="8853666" cy="3940669"/>
          </a:xfrm>
        </p:spPr>
        <p:txBody>
          <a:bodyPr>
            <a:normAutofit/>
          </a:bodyPr>
          <a:lstStyle/>
          <a:p>
            <a:pPr marL="0" indent="0" algn="ctr">
              <a:buNone/>
            </a:pPr>
            <a:r>
              <a:rPr lang="en-US" sz="2400" dirty="0" smtClean="0"/>
              <a:t>And there you have it!</a:t>
            </a:r>
          </a:p>
          <a:p>
            <a:pPr marL="0" indent="0" algn="ctr">
              <a:buNone/>
            </a:pPr>
            <a:r>
              <a:rPr lang="en-US" sz="2800" b="1" dirty="0" smtClean="0">
                <a:solidFill>
                  <a:srgbClr val="FFC000"/>
                </a:solidFill>
              </a:rPr>
              <a:t>4/32-inch = </a:t>
            </a:r>
            <a:r>
              <a:rPr lang="en-US" sz="2800" b="1" dirty="0" smtClean="0">
                <a:solidFill>
                  <a:srgbClr val="FFFF00"/>
                </a:solidFill>
              </a:rPr>
              <a:t>0.3175 cm </a:t>
            </a:r>
            <a:r>
              <a:rPr lang="en-US" sz="2800" dirty="0" smtClean="0"/>
              <a:t>on your front tires. </a:t>
            </a:r>
            <a:r>
              <a:rPr lang="en-US" sz="2800" b="1" dirty="0" smtClean="0">
                <a:solidFill>
                  <a:srgbClr val="FFFF00"/>
                </a:solidFill>
              </a:rPr>
              <a:t> </a:t>
            </a:r>
          </a:p>
          <a:p>
            <a:pPr marL="0" indent="0">
              <a:buNone/>
            </a:pPr>
            <a:r>
              <a:rPr lang="en-US" sz="2400" dirty="0" smtClean="0"/>
              <a:t>Your remaining tires should measure at least </a:t>
            </a:r>
            <a:r>
              <a:rPr lang="en-US" sz="2800" dirty="0" smtClean="0">
                <a:solidFill>
                  <a:srgbClr val="FFC000"/>
                </a:solidFill>
              </a:rPr>
              <a:t>2/32 inch.</a:t>
            </a:r>
          </a:p>
          <a:p>
            <a:pPr marL="0" indent="0">
              <a:buNone/>
            </a:pPr>
            <a:r>
              <a:rPr lang="en-US" sz="2400" dirty="0" smtClean="0">
                <a:solidFill>
                  <a:srgbClr val="FFC000"/>
                </a:solidFill>
              </a:rPr>
              <a:t>Use either method to convert that amount into inches. </a:t>
            </a:r>
          </a:p>
          <a:p>
            <a:pPr marL="0" indent="0">
              <a:buNone/>
            </a:pPr>
            <a:r>
              <a:rPr lang="en-US" sz="2400" dirty="0" smtClean="0">
                <a:solidFill>
                  <a:srgbClr val="FFC000"/>
                </a:solidFill>
              </a:rPr>
              <a:t>On the other hand, think about it. </a:t>
            </a:r>
          </a:p>
        </p:txBody>
      </p:sp>
    </p:spTree>
    <p:extLst>
      <p:ext uri="{BB962C8B-B14F-4D97-AF65-F5344CB8AC3E}">
        <p14:creationId xmlns:p14="http://schemas.microsoft.com/office/powerpoint/2010/main" val="23871235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992" y="477678"/>
            <a:ext cx="8717189" cy="4691296"/>
          </a:xfrm>
        </p:spPr>
        <p:txBody>
          <a:bodyPr>
            <a:normAutofit/>
          </a:bodyPr>
          <a:lstStyle/>
          <a:p>
            <a:pPr marL="0" indent="0" algn="ctr">
              <a:buNone/>
            </a:pPr>
            <a:r>
              <a:rPr lang="en-US" sz="2800" dirty="0" smtClean="0">
                <a:solidFill>
                  <a:srgbClr val="FFC000"/>
                </a:solidFill>
              </a:rPr>
              <a:t>2/32 is half of 4/32</a:t>
            </a:r>
            <a:r>
              <a:rPr lang="en-US" sz="2800" dirty="0" smtClean="0"/>
              <a:t>. </a:t>
            </a:r>
          </a:p>
          <a:p>
            <a:pPr marL="0" indent="0">
              <a:buNone/>
            </a:pPr>
            <a:r>
              <a:rPr lang="en-US" sz="2400" dirty="0" smtClean="0"/>
              <a:t>The fist fraction takes up 2 parts out of 32. The second takes up 4 parts out of 32, twice the number of parts. </a:t>
            </a:r>
          </a:p>
          <a:p>
            <a:pPr marL="0" indent="0">
              <a:buNone/>
            </a:pPr>
            <a:r>
              <a:rPr lang="en-US" sz="2400" dirty="0" smtClean="0"/>
              <a:t>Remember ?</a:t>
            </a:r>
          </a:p>
          <a:p>
            <a:pPr marL="0" indent="0">
              <a:buNone/>
            </a:pPr>
            <a:endParaRPr lang="en-US" sz="2400" dirty="0" smtClean="0"/>
          </a:p>
        </p:txBody>
      </p:sp>
      <p:grpSp>
        <p:nvGrpSpPr>
          <p:cNvPr id="3" name="Group 2"/>
          <p:cNvGrpSpPr/>
          <p:nvPr/>
        </p:nvGrpSpPr>
        <p:grpSpPr>
          <a:xfrm>
            <a:off x="3031402" y="2383896"/>
            <a:ext cx="5821143" cy="3704277"/>
            <a:chOff x="2167022" y="157315"/>
            <a:chExt cx="5821143" cy="3704277"/>
          </a:xfrm>
        </p:grpSpPr>
        <p:grpSp>
          <p:nvGrpSpPr>
            <p:cNvPr id="4" name="Group 3"/>
            <p:cNvGrpSpPr/>
            <p:nvPr/>
          </p:nvGrpSpPr>
          <p:grpSpPr>
            <a:xfrm>
              <a:off x="2195249" y="157315"/>
              <a:ext cx="5786783" cy="1683774"/>
              <a:chOff x="1921931" y="5029566"/>
              <a:chExt cx="5786783" cy="1683774"/>
            </a:xfrm>
          </p:grpSpPr>
          <p:grpSp>
            <p:nvGrpSpPr>
              <p:cNvPr id="30" name="Group 29"/>
              <p:cNvGrpSpPr/>
              <p:nvPr/>
            </p:nvGrpSpPr>
            <p:grpSpPr>
              <a:xfrm>
                <a:off x="3393780" y="5029566"/>
                <a:ext cx="4314934" cy="1683774"/>
                <a:chOff x="3502378" y="3057489"/>
                <a:chExt cx="4314934" cy="1683774"/>
              </a:xfrm>
            </p:grpSpPr>
            <p:grpSp>
              <p:nvGrpSpPr>
                <p:cNvPr id="34" name="Group 33"/>
                <p:cNvGrpSpPr/>
                <p:nvPr/>
              </p:nvGrpSpPr>
              <p:grpSpPr>
                <a:xfrm>
                  <a:off x="3502378" y="3057489"/>
                  <a:ext cx="4314934" cy="1683774"/>
                  <a:chOff x="3265329" y="3409438"/>
                  <a:chExt cx="4314934" cy="1683774"/>
                </a:xfrm>
              </p:grpSpPr>
              <p:sp>
                <p:nvSpPr>
                  <p:cNvPr id="36" name="Left Brace 35"/>
                  <p:cNvSpPr/>
                  <p:nvPr/>
                </p:nvSpPr>
                <p:spPr>
                  <a:xfrm rot="16200000">
                    <a:off x="4272325" y="4841954"/>
                    <a:ext cx="288725" cy="213791"/>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37" name="Group 36"/>
                  <p:cNvGrpSpPr/>
                  <p:nvPr/>
                </p:nvGrpSpPr>
                <p:grpSpPr>
                  <a:xfrm>
                    <a:off x="3265329" y="3409438"/>
                    <a:ext cx="4314934" cy="1395049"/>
                    <a:chOff x="3265329" y="3409438"/>
                    <a:chExt cx="4314934" cy="1395049"/>
                  </a:xfrm>
                </p:grpSpPr>
                <p:pic>
                  <p:nvPicPr>
                    <p:cNvPr id="38"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39" name="Group 38"/>
                    <p:cNvGrpSpPr/>
                    <p:nvPr/>
                  </p:nvGrpSpPr>
                  <p:grpSpPr>
                    <a:xfrm>
                      <a:off x="4350590" y="4654063"/>
                      <a:ext cx="1852247" cy="150424"/>
                      <a:chOff x="4350590" y="4654063"/>
                      <a:chExt cx="1852247" cy="150424"/>
                    </a:xfrm>
                  </p:grpSpPr>
                  <p:cxnSp>
                    <p:nvCxnSpPr>
                      <p:cNvPr id="40" name="Straight Connector 39"/>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grpSp>
            <p:sp>
              <p:nvSpPr>
                <p:cNvPr id="35" name="Rectangle 34"/>
                <p:cNvSpPr/>
                <p:nvPr/>
              </p:nvSpPr>
              <p:spPr>
                <a:xfrm>
                  <a:off x="4506883" y="3064408"/>
                  <a:ext cx="270771"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p:cNvGrpSpPr/>
              <p:nvPr/>
            </p:nvGrpSpPr>
            <p:grpSpPr>
              <a:xfrm>
                <a:off x="1921931" y="5036484"/>
                <a:ext cx="2531108" cy="1520627"/>
                <a:chOff x="2173554" y="3951234"/>
                <a:chExt cx="2531108" cy="1520627"/>
              </a:xfrm>
            </p:grpSpPr>
            <p:graphicFrame>
              <p:nvGraphicFramePr>
                <p:cNvPr id="32" name="Object 31"/>
                <p:cNvGraphicFramePr>
                  <a:graphicFrameLocks noChangeAspect="1"/>
                </p:cNvGraphicFramePr>
                <p:nvPr>
                  <p:extLst>
                    <p:ext uri="{D42A27DB-BD31-4B8C-83A1-F6EECF244321}">
                      <p14:modId xmlns:p14="http://schemas.microsoft.com/office/powerpoint/2010/main" val="2600119759"/>
                    </p:ext>
                  </p:extLst>
                </p:nvPr>
              </p:nvGraphicFramePr>
              <p:xfrm>
                <a:off x="2173554" y="3951234"/>
                <a:ext cx="833892" cy="1520627"/>
              </p:xfrm>
              <a:graphic>
                <a:graphicData uri="http://schemas.openxmlformats.org/presentationml/2006/ole">
                  <mc:AlternateContent xmlns:mc="http://schemas.openxmlformats.org/markup-compatibility/2006">
                    <mc:Choice xmlns:v="urn:schemas-microsoft-com:vml" Requires="v">
                      <p:oleObj spid="_x0000_s29823" name="Equation" r:id="rId4" imgW="215640" imgH="393480" progId="Equation.3">
                        <p:embed/>
                      </p:oleObj>
                    </mc:Choice>
                    <mc:Fallback>
                      <p:oleObj name="Equation" r:id="rId4" imgW="215640" imgH="393480" progId="Equation.3">
                        <p:embed/>
                        <p:pic>
                          <p:nvPicPr>
                            <p:cNvPr id="0" name=""/>
                            <p:cNvPicPr/>
                            <p:nvPr/>
                          </p:nvPicPr>
                          <p:blipFill>
                            <a:blip r:embed="rId5"/>
                            <a:stretch>
                              <a:fillRect/>
                            </a:stretch>
                          </p:blipFill>
                          <p:spPr>
                            <a:xfrm>
                              <a:off x="2173554" y="3951234"/>
                              <a:ext cx="833892" cy="1520627"/>
                            </a:xfrm>
                            <a:prstGeom prst="rect">
                              <a:avLst/>
                            </a:prstGeom>
                            <a:solidFill>
                              <a:schemeClr val="tx1"/>
                            </a:solidFill>
                          </p:spPr>
                        </p:pic>
                      </p:oleObj>
                    </mc:Fallback>
                  </mc:AlternateContent>
                </a:graphicData>
              </a:graphic>
            </p:graphicFrame>
            <p:sp>
              <p:nvSpPr>
                <p:cNvPr id="33" name="Right Arrow 32"/>
                <p:cNvSpPr/>
                <p:nvPr/>
              </p:nvSpPr>
              <p:spPr>
                <a:xfrm rot="1295914">
                  <a:off x="2924794" y="4782181"/>
                  <a:ext cx="1779868" cy="351693"/>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5" name="Left Brace 4"/>
            <p:cNvSpPr/>
            <p:nvPr/>
          </p:nvSpPr>
          <p:spPr>
            <a:xfrm rot="16200000">
              <a:off x="4639747" y="3650815"/>
              <a:ext cx="288725" cy="132830"/>
            </a:xfrm>
            <a:prstGeom prst="leftBrace">
              <a:avLst/>
            </a:prstGeom>
            <a:noFill/>
            <a:ln w="28575">
              <a:solidFill>
                <a:srgbClr val="FFFF0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6" name="Group 5"/>
            <p:cNvGrpSpPr/>
            <p:nvPr/>
          </p:nvGrpSpPr>
          <p:grpSpPr>
            <a:xfrm>
              <a:off x="3673231" y="2177819"/>
              <a:ext cx="4314934" cy="1395049"/>
              <a:chOff x="3265329" y="3409438"/>
              <a:chExt cx="4314934" cy="1395049"/>
            </a:xfrm>
          </p:grpSpPr>
          <p:pic>
            <p:nvPicPr>
              <p:cNvPr id="11" name="Picture 6" descr="http://gr123.powweb.com/DollhouseWorkshop/assets/measuring/measure_oneInch.jpg"/>
              <p:cNvPicPr>
                <a:picLocks noChangeAspect="1" noChangeArrowheads="1"/>
              </p:cNvPicPr>
              <p:nvPr/>
            </p:nvPicPr>
            <p:blipFill rotWithShape="1">
              <a:blip r:embed="rId3">
                <a:extLst>
                  <a:ext uri="{28A0092B-C50C-407E-A947-70E740481C1C}">
                    <a14:useLocalDpi xmlns:a14="http://schemas.microsoft.com/office/drawing/2010/main" val="0"/>
                  </a:ext>
                </a:extLst>
              </a:blip>
              <a:srcRect l="1" t="2383" r="-250" b="41106"/>
              <a:stretch/>
            </p:blipFill>
            <p:spPr bwMode="auto">
              <a:xfrm>
                <a:off x="3265329" y="3409438"/>
                <a:ext cx="4314934" cy="138332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Group 11"/>
              <p:cNvGrpSpPr/>
              <p:nvPr/>
            </p:nvGrpSpPr>
            <p:grpSpPr>
              <a:xfrm>
                <a:off x="4350590" y="4654063"/>
                <a:ext cx="1852247" cy="150424"/>
                <a:chOff x="4350590" y="4654063"/>
                <a:chExt cx="1852247" cy="150424"/>
              </a:xfrm>
            </p:grpSpPr>
            <p:cxnSp>
              <p:nvCxnSpPr>
                <p:cNvPr id="13" name="Straight Connector 12"/>
                <p:cNvCxnSpPr/>
                <p:nvPr/>
              </p:nvCxnSpPr>
              <p:spPr>
                <a:xfrm>
                  <a:off x="44678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3505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477262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584745"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26869"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83237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4960190"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5089144"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32360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44757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5569791"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693686"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827698"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5956652"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6073883"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620283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5219427" y="4654063"/>
                  <a:ext cx="0" cy="150424"/>
                </a:xfrm>
                <a:prstGeom prst="line">
                  <a:avLst/>
                </a:prstGeom>
                <a:ln w="28575">
                  <a:solidFill>
                    <a:schemeClr val="bg1">
                      <a:alpha val="60000"/>
                    </a:schemeClr>
                  </a:solidFill>
                </a:ln>
              </p:spPr>
              <p:style>
                <a:lnRef idx="1">
                  <a:schemeClr val="accent1"/>
                </a:lnRef>
                <a:fillRef idx="0">
                  <a:schemeClr val="accent1"/>
                </a:fillRef>
                <a:effectRef idx="0">
                  <a:schemeClr val="accent1"/>
                </a:effectRef>
                <a:fontRef idx="minor">
                  <a:schemeClr val="tx1"/>
                </a:fontRef>
              </p:style>
            </p:cxnSp>
          </p:grpSp>
        </p:grpSp>
        <p:sp>
          <p:nvSpPr>
            <p:cNvPr id="7" name="Rectangle 6"/>
            <p:cNvSpPr/>
            <p:nvPr/>
          </p:nvSpPr>
          <p:spPr>
            <a:xfrm>
              <a:off x="4677736" y="2184738"/>
              <a:ext cx="138233" cy="1390242"/>
            </a:xfrm>
            <a:prstGeom prst="rect">
              <a:avLst/>
            </a:prstGeom>
            <a:solidFill>
              <a:srgbClr val="C00000">
                <a:alpha val="1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p:cNvGrpSpPr/>
            <p:nvPr/>
          </p:nvGrpSpPr>
          <p:grpSpPr>
            <a:xfrm>
              <a:off x="2167022" y="1972962"/>
              <a:ext cx="2566588" cy="1590659"/>
              <a:chOff x="2167022" y="1972962"/>
              <a:chExt cx="2566588" cy="1590659"/>
            </a:xfrm>
          </p:grpSpPr>
          <p:graphicFrame>
            <p:nvGraphicFramePr>
              <p:cNvPr id="9" name="Object 8"/>
              <p:cNvGraphicFramePr>
                <a:graphicFrameLocks noChangeAspect="1"/>
              </p:cNvGraphicFramePr>
              <p:nvPr>
                <p:extLst>
                  <p:ext uri="{D42A27DB-BD31-4B8C-83A1-F6EECF244321}">
                    <p14:modId xmlns:p14="http://schemas.microsoft.com/office/powerpoint/2010/main" val="3125277717"/>
                  </p:ext>
                </p:extLst>
              </p:nvPr>
            </p:nvGraphicFramePr>
            <p:xfrm>
              <a:off x="2167022" y="1972962"/>
              <a:ext cx="872297" cy="1590659"/>
            </p:xfrm>
            <a:graphic>
              <a:graphicData uri="http://schemas.openxmlformats.org/presentationml/2006/ole">
                <mc:AlternateContent xmlns:mc="http://schemas.openxmlformats.org/markup-compatibility/2006">
                  <mc:Choice xmlns:v="urn:schemas-microsoft-com:vml" Requires="v">
                    <p:oleObj spid="_x0000_s29824" name="Equation" r:id="rId6" imgW="215640" imgH="393480" progId="Equation.3">
                      <p:embed/>
                    </p:oleObj>
                  </mc:Choice>
                  <mc:Fallback>
                    <p:oleObj name="Equation" r:id="rId6" imgW="215640" imgH="393480" progId="Equation.3">
                      <p:embed/>
                      <p:pic>
                        <p:nvPicPr>
                          <p:cNvPr id="0" name=""/>
                          <p:cNvPicPr/>
                          <p:nvPr/>
                        </p:nvPicPr>
                        <p:blipFill>
                          <a:blip r:embed="rId7"/>
                          <a:stretch>
                            <a:fillRect/>
                          </a:stretch>
                        </p:blipFill>
                        <p:spPr>
                          <a:xfrm>
                            <a:off x="2167022" y="1972962"/>
                            <a:ext cx="872297" cy="1590659"/>
                          </a:xfrm>
                          <a:prstGeom prst="rect">
                            <a:avLst/>
                          </a:prstGeom>
                          <a:solidFill>
                            <a:schemeClr val="tx1"/>
                          </a:solidFill>
                        </p:spPr>
                      </p:pic>
                    </p:oleObj>
                  </mc:Fallback>
                </mc:AlternateContent>
              </a:graphicData>
            </a:graphic>
          </p:graphicFrame>
          <p:sp>
            <p:nvSpPr>
              <p:cNvPr id="10" name="Right Arrow 9"/>
              <p:cNvSpPr/>
              <p:nvPr/>
            </p:nvSpPr>
            <p:spPr>
              <a:xfrm rot="1295914">
                <a:off x="2958100" y="3009819"/>
                <a:ext cx="1775510" cy="358604"/>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57" name="TextBox 56"/>
          <p:cNvSpPr txBox="1"/>
          <p:nvPr/>
        </p:nvSpPr>
        <p:spPr>
          <a:xfrm>
            <a:off x="754355" y="2453058"/>
            <a:ext cx="2339926" cy="1231106"/>
          </a:xfrm>
          <a:prstGeom prst="rect">
            <a:avLst/>
          </a:prstGeom>
          <a:noFill/>
        </p:spPr>
        <p:txBody>
          <a:bodyPr wrap="square" rtlCol="0">
            <a:spAutoFit/>
          </a:bodyPr>
          <a:lstStyle/>
          <a:p>
            <a:r>
              <a:rPr lang="en-US" sz="2000" b="1" dirty="0">
                <a:solidFill>
                  <a:srgbClr val="FFC000"/>
                </a:solidFill>
                <a:latin typeface="+mj-lt"/>
              </a:rPr>
              <a:t>4/32-inch</a:t>
            </a:r>
            <a:r>
              <a:rPr lang="en-US" dirty="0">
                <a:latin typeface="+mj-lt"/>
              </a:rPr>
              <a:t> tread depth in every major groove on front tires</a:t>
            </a:r>
          </a:p>
        </p:txBody>
      </p:sp>
      <p:sp>
        <p:nvSpPr>
          <p:cNvPr id="58" name="TextBox 57"/>
          <p:cNvSpPr txBox="1"/>
          <p:nvPr/>
        </p:nvSpPr>
        <p:spPr>
          <a:xfrm>
            <a:off x="647731" y="4522647"/>
            <a:ext cx="2339926" cy="769441"/>
          </a:xfrm>
          <a:prstGeom prst="rect">
            <a:avLst/>
          </a:prstGeom>
          <a:noFill/>
        </p:spPr>
        <p:txBody>
          <a:bodyPr wrap="square" rtlCol="0">
            <a:spAutoFit/>
          </a:bodyPr>
          <a:lstStyle/>
          <a:p>
            <a:pPr marL="0" indent="0">
              <a:buNone/>
            </a:pPr>
            <a:r>
              <a:rPr lang="en-US" sz="2400" b="1" dirty="0">
                <a:solidFill>
                  <a:srgbClr val="FFC000"/>
                </a:solidFill>
                <a:latin typeface="+mj-lt"/>
              </a:rPr>
              <a:t>2/32 inch </a:t>
            </a:r>
            <a:r>
              <a:rPr lang="en-US" sz="2000" dirty="0">
                <a:latin typeface="+mj-lt"/>
              </a:rPr>
              <a:t>on other tires. </a:t>
            </a:r>
          </a:p>
        </p:txBody>
      </p:sp>
    </p:spTree>
    <p:extLst>
      <p:ext uri="{BB962C8B-B14F-4D97-AF65-F5344CB8AC3E}">
        <p14:creationId xmlns:p14="http://schemas.microsoft.com/office/powerpoint/2010/main" val="18905721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5992" y="945230"/>
            <a:ext cx="8717189" cy="4691296"/>
          </a:xfrm>
        </p:spPr>
        <p:txBody>
          <a:bodyPr>
            <a:normAutofit/>
          </a:bodyPr>
          <a:lstStyle/>
          <a:p>
            <a:pPr marL="0" indent="0" algn="ctr">
              <a:buNone/>
            </a:pPr>
            <a:r>
              <a:rPr lang="en-US" sz="2800" dirty="0" smtClean="0">
                <a:solidFill>
                  <a:srgbClr val="FFC000"/>
                </a:solidFill>
              </a:rPr>
              <a:t>2/32 is half of 4/32</a:t>
            </a:r>
            <a:r>
              <a:rPr lang="en-US" sz="2800" dirty="0" smtClean="0"/>
              <a:t>. </a:t>
            </a:r>
          </a:p>
          <a:p>
            <a:pPr marL="0" indent="0">
              <a:buNone/>
            </a:pPr>
            <a:r>
              <a:rPr lang="en-US" sz="2400" dirty="0" smtClean="0"/>
              <a:t>Since you know that 4/32 = 0.3175 cm, all you need to do is divide that number by 2!</a:t>
            </a:r>
            <a:endParaRPr lang="en-US" sz="2400" dirty="0"/>
          </a:p>
          <a:p>
            <a:pPr marL="0" indent="0" algn="ctr">
              <a:buNone/>
            </a:pPr>
            <a:r>
              <a:rPr lang="en-US" sz="2800" dirty="0">
                <a:solidFill>
                  <a:srgbClr val="FFFF00"/>
                </a:solidFill>
              </a:rPr>
              <a:t>0.3175 cm ÷ 2 = 0.1587 </a:t>
            </a:r>
            <a:r>
              <a:rPr lang="en-US" sz="2800" dirty="0" smtClean="0">
                <a:solidFill>
                  <a:srgbClr val="FFFF00"/>
                </a:solidFill>
              </a:rPr>
              <a:t>cm</a:t>
            </a:r>
          </a:p>
          <a:p>
            <a:pPr marL="0" indent="0">
              <a:buNone/>
            </a:pPr>
            <a:r>
              <a:rPr lang="en-US" sz="2400" dirty="0" smtClean="0"/>
              <a:t>Your remaining tires should measure at least </a:t>
            </a:r>
            <a:r>
              <a:rPr lang="en-US" sz="2400" dirty="0">
                <a:solidFill>
                  <a:srgbClr val="FFFF00"/>
                </a:solidFill>
              </a:rPr>
              <a:t>0.1587 </a:t>
            </a:r>
            <a:r>
              <a:rPr lang="en-US" sz="2400" dirty="0" smtClean="0">
                <a:solidFill>
                  <a:srgbClr val="FFFF00"/>
                </a:solidFill>
              </a:rPr>
              <a:t>cm</a:t>
            </a:r>
            <a:endParaRPr lang="en-US" sz="2400" dirty="0" smtClean="0"/>
          </a:p>
          <a:p>
            <a:pPr marL="0" indent="0">
              <a:buNone/>
            </a:pPr>
            <a:endParaRPr lang="en-US" sz="2400" dirty="0"/>
          </a:p>
          <a:p>
            <a:pPr marL="0" indent="0">
              <a:buNone/>
            </a:pPr>
            <a:r>
              <a:rPr lang="en-US" sz="2400" dirty="0" smtClean="0"/>
              <a:t>If you would like more practice converting measures into the metric system, as your instructor for more worksheets</a:t>
            </a:r>
            <a:r>
              <a:rPr lang="en-US" sz="2400" dirty="0" smtClean="0">
                <a:solidFill>
                  <a:srgbClr val="FFFF00"/>
                </a:solidFill>
              </a:rPr>
              <a:t>.</a:t>
            </a:r>
            <a:endParaRPr lang="en-US" sz="2400" dirty="0">
              <a:solidFill>
                <a:srgbClr val="FFFF00"/>
              </a:solidFill>
            </a:endParaRPr>
          </a:p>
        </p:txBody>
      </p:sp>
    </p:spTree>
    <p:extLst>
      <p:ext uri="{BB962C8B-B14F-4D97-AF65-F5344CB8AC3E}">
        <p14:creationId xmlns:p14="http://schemas.microsoft.com/office/powerpoint/2010/main" val="225744724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9844" y="653685"/>
            <a:ext cx="8501738" cy="5306221"/>
          </a:xfrm>
        </p:spPr>
        <p:txBody>
          <a:bodyPr>
            <a:noAutofit/>
          </a:bodyPr>
          <a:lstStyle/>
          <a:p>
            <a:pPr marL="0" indent="0">
              <a:buNone/>
            </a:pPr>
            <a:r>
              <a:rPr lang="en-US" sz="2400" dirty="0" smtClean="0"/>
              <a:t>Measuring inches and centimeters will also help you identify steering problems. </a:t>
            </a:r>
          </a:p>
          <a:p>
            <a:pPr marL="0" indent="0">
              <a:buNone/>
            </a:pPr>
            <a:endParaRPr lang="en-US" sz="2400" dirty="0"/>
          </a:p>
          <a:p>
            <a:pPr marL="0" indent="0">
              <a:buNone/>
            </a:pPr>
            <a:endParaRPr lang="en-US" sz="2400" dirty="0" smtClean="0"/>
          </a:p>
          <a:p>
            <a:pPr marL="0" indent="0">
              <a:buNone/>
            </a:pPr>
            <a:endParaRPr lang="en-US" sz="2400" dirty="0" smtClean="0"/>
          </a:p>
          <a:p>
            <a:pPr marL="0" indent="0">
              <a:buNone/>
            </a:pPr>
            <a:endParaRPr lang="en-US" sz="2400" dirty="0"/>
          </a:p>
          <a:p>
            <a:pPr marL="0" indent="0">
              <a:buNone/>
            </a:pPr>
            <a:endParaRPr lang="en-US" sz="2400" dirty="0"/>
          </a:p>
          <a:p>
            <a:pPr marL="0" indent="0">
              <a:buNone/>
            </a:pPr>
            <a:r>
              <a:rPr lang="en-US" sz="2200" dirty="0" smtClean="0"/>
              <a:t>Tire pressure and other tire issues really affect your steering. Steering wheel play also causes problems. A steering </a:t>
            </a:r>
            <a:r>
              <a:rPr lang="en-US" sz="2200" dirty="0"/>
              <a:t>wheel play of more than 10 degrees can make it hard to steer</a:t>
            </a:r>
            <a:r>
              <a:rPr lang="en-US" sz="2200" dirty="0" smtClean="0"/>
              <a:t>. </a:t>
            </a:r>
            <a:r>
              <a:rPr lang="en-US" sz="2200" dirty="0" smtClean="0">
                <a:solidFill>
                  <a:srgbClr val="FFC000"/>
                </a:solidFill>
              </a:rPr>
              <a:t>10 degrees represents approximately </a:t>
            </a:r>
            <a:r>
              <a:rPr lang="en-US" sz="2200" dirty="0">
                <a:solidFill>
                  <a:srgbClr val="FFC000"/>
                </a:solidFill>
              </a:rPr>
              <a:t>2 inches movement at the rim of a 20-inch steering </a:t>
            </a:r>
            <a:r>
              <a:rPr lang="en-US" sz="2200" dirty="0" smtClean="0">
                <a:solidFill>
                  <a:srgbClr val="FFC000"/>
                </a:solidFill>
              </a:rPr>
              <a:t>wheel</a:t>
            </a:r>
            <a:r>
              <a:rPr lang="en-US" sz="2200" dirty="0">
                <a:solidFill>
                  <a:srgbClr val="FFC000"/>
                </a:solidFill>
              </a:rPr>
              <a:t>.</a:t>
            </a:r>
          </a:p>
        </p:txBody>
      </p:sp>
      <p:pic>
        <p:nvPicPr>
          <p:cNvPr id="3" name="Picture 2"/>
          <p:cNvPicPr>
            <a:picLocks noChangeAspect="1"/>
          </p:cNvPicPr>
          <p:nvPr/>
        </p:nvPicPr>
        <p:blipFill>
          <a:blip r:embed="rId2"/>
          <a:stretch>
            <a:fillRect/>
          </a:stretch>
        </p:blipFill>
        <p:spPr>
          <a:xfrm>
            <a:off x="5226524" y="1112108"/>
            <a:ext cx="2756057" cy="2792087"/>
          </a:xfrm>
          <a:prstGeom prst="rect">
            <a:avLst/>
          </a:prstGeom>
        </p:spPr>
      </p:pic>
      <p:sp>
        <p:nvSpPr>
          <p:cNvPr id="4" name="TextBox 3"/>
          <p:cNvSpPr txBox="1"/>
          <p:nvPr/>
        </p:nvSpPr>
        <p:spPr>
          <a:xfrm>
            <a:off x="431691" y="236958"/>
            <a:ext cx="3539880" cy="1077218"/>
          </a:xfrm>
          <a:prstGeom prst="rect">
            <a:avLst/>
          </a:prstGeom>
          <a:noFill/>
        </p:spPr>
        <p:txBody>
          <a:bodyPr wrap="none" rtlCol="0">
            <a:spAutoFit/>
          </a:bodyPr>
          <a:lstStyle/>
          <a:p>
            <a:r>
              <a:rPr lang="en-US" sz="3200" dirty="0" smtClean="0">
                <a:solidFill>
                  <a:srgbClr val="FFC000"/>
                </a:solidFill>
              </a:rPr>
              <a:t>IV. STEERING ISSUES</a:t>
            </a:r>
            <a:endParaRPr lang="en-US" sz="3200" dirty="0">
              <a:solidFill>
                <a:srgbClr val="FFC000"/>
              </a:solidFill>
            </a:endParaRPr>
          </a:p>
          <a:p>
            <a:endParaRPr lang="en-US" sz="3200" dirty="0">
              <a:latin typeface="+mn-lt"/>
              <a:ea typeface="+mn-ea"/>
              <a:cs typeface="+mn-cs"/>
            </a:endParaRPr>
          </a:p>
        </p:txBody>
      </p:sp>
    </p:spTree>
    <p:extLst>
      <p:ext uri="{BB962C8B-B14F-4D97-AF65-F5344CB8AC3E}">
        <p14:creationId xmlns:p14="http://schemas.microsoft.com/office/powerpoint/2010/main" val="4768278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71298" y="2252800"/>
            <a:ext cx="9049496" cy="1403739"/>
            <a:chOff x="234819" y="4090958"/>
            <a:chExt cx="9049496" cy="1403739"/>
          </a:xfrm>
        </p:grpSpPr>
        <p:grpSp>
          <p:nvGrpSpPr>
            <p:cNvPr id="4" name="Group 3"/>
            <p:cNvGrpSpPr/>
            <p:nvPr/>
          </p:nvGrpSpPr>
          <p:grpSpPr>
            <a:xfrm>
              <a:off x="234819" y="4090958"/>
              <a:ext cx="9049496" cy="1403739"/>
              <a:chOff x="339886" y="2116635"/>
              <a:chExt cx="9049496" cy="1403739"/>
            </a:xfrm>
          </p:grpSpPr>
          <p:pic>
            <p:nvPicPr>
              <p:cNvPr id="7" name="Picture 6"/>
              <p:cNvPicPr>
                <a:picLocks noChangeAspect="1"/>
              </p:cNvPicPr>
              <p:nvPr/>
            </p:nvPicPr>
            <p:blipFill rotWithShape="1">
              <a:blip r:embed="rId2"/>
              <a:srcRect l="1103" t="11787" r="1198" b="13408"/>
              <a:stretch/>
            </p:blipFill>
            <p:spPr>
              <a:xfrm>
                <a:off x="339886" y="2473846"/>
                <a:ext cx="9049496" cy="689317"/>
              </a:xfrm>
              <a:prstGeom prst="rect">
                <a:avLst/>
              </a:prstGeom>
            </p:spPr>
          </p:pic>
          <p:sp>
            <p:nvSpPr>
              <p:cNvPr id="8" name="TextBox 7"/>
              <p:cNvSpPr txBox="1"/>
              <p:nvPr/>
            </p:nvSpPr>
            <p:spPr>
              <a:xfrm>
                <a:off x="4613918" y="2116635"/>
                <a:ext cx="982961" cy="461665"/>
              </a:xfrm>
              <a:prstGeom prst="rect">
                <a:avLst/>
              </a:prstGeom>
              <a:noFill/>
            </p:spPr>
            <p:txBody>
              <a:bodyPr wrap="none" rtlCol="0">
                <a:spAutoFit/>
              </a:bodyPr>
              <a:lstStyle/>
              <a:p>
                <a:r>
                  <a:rPr lang="en-US" sz="2400" dirty="0" smtClean="0"/>
                  <a:t>inches</a:t>
                </a:r>
                <a:endParaRPr lang="en-US" sz="2400" dirty="0"/>
              </a:p>
            </p:txBody>
          </p:sp>
          <p:sp>
            <p:nvSpPr>
              <p:cNvPr id="9" name="TextBox 8"/>
              <p:cNvSpPr txBox="1"/>
              <p:nvPr/>
            </p:nvSpPr>
            <p:spPr>
              <a:xfrm>
                <a:off x="4268632" y="3058709"/>
                <a:ext cx="1673535" cy="461665"/>
              </a:xfrm>
              <a:prstGeom prst="rect">
                <a:avLst/>
              </a:prstGeom>
              <a:noFill/>
            </p:spPr>
            <p:txBody>
              <a:bodyPr wrap="none" rtlCol="0">
                <a:spAutoFit/>
              </a:bodyPr>
              <a:lstStyle/>
              <a:p>
                <a:r>
                  <a:rPr lang="en-US" sz="2400" dirty="0" smtClean="0"/>
                  <a:t>centimeters</a:t>
                </a:r>
                <a:endParaRPr lang="en-US" sz="2400" dirty="0"/>
              </a:p>
            </p:txBody>
          </p:sp>
        </p:grpSp>
        <p:sp>
          <p:nvSpPr>
            <p:cNvPr id="5" name="Left Brace 4"/>
            <p:cNvSpPr/>
            <p:nvPr/>
          </p:nvSpPr>
          <p:spPr>
            <a:xfrm rot="5400000">
              <a:off x="3153424" y="3657393"/>
              <a:ext cx="319639" cy="1261917"/>
            </a:xfrm>
            <a:prstGeom prst="leftBrace">
              <a:avLst/>
            </a:prstGeom>
            <a:ln w="38100">
              <a:solidFill>
                <a:srgbClr val="00B0F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 name="Left Brace 5"/>
            <p:cNvSpPr/>
            <p:nvPr/>
          </p:nvSpPr>
          <p:spPr>
            <a:xfrm rot="16200000">
              <a:off x="2630855" y="5037205"/>
              <a:ext cx="416757" cy="423080"/>
            </a:xfrm>
            <a:prstGeom prst="leftBrace">
              <a:avLst/>
            </a:prstGeom>
            <a:ln w="38100">
              <a:solidFill>
                <a:srgbClr val="92D05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10" name="TextBox 9"/>
          <p:cNvSpPr txBox="1"/>
          <p:nvPr/>
        </p:nvSpPr>
        <p:spPr>
          <a:xfrm>
            <a:off x="2220132" y="3521813"/>
            <a:ext cx="5833353" cy="1323439"/>
          </a:xfrm>
          <a:prstGeom prst="rect">
            <a:avLst/>
          </a:prstGeom>
          <a:noFill/>
        </p:spPr>
        <p:txBody>
          <a:bodyPr wrap="square" rtlCol="0">
            <a:spAutoFit/>
          </a:bodyPr>
          <a:lstStyle/>
          <a:p>
            <a:r>
              <a:rPr lang="en-US" sz="4000" dirty="0" smtClean="0"/>
              <a:t>1 in =  </a:t>
            </a:r>
            <a:r>
              <a:rPr lang="en-US" sz="4000" dirty="0" smtClean="0">
                <a:solidFill>
                  <a:srgbClr val="FFC000"/>
                </a:solidFill>
              </a:rPr>
              <a:t>2.54 </a:t>
            </a:r>
            <a:r>
              <a:rPr lang="en-US" sz="4000" dirty="0">
                <a:solidFill>
                  <a:srgbClr val="FFC000"/>
                </a:solidFill>
              </a:rPr>
              <a:t>cm</a:t>
            </a:r>
            <a:r>
              <a:rPr lang="en-US" sz="2800" dirty="0"/>
              <a:t> </a:t>
            </a:r>
          </a:p>
          <a:p>
            <a:r>
              <a:rPr lang="en-US" sz="4000" dirty="0"/>
              <a:t>2 in = 2 x 2.54 = </a:t>
            </a:r>
            <a:r>
              <a:rPr lang="en-US" sz="4000" dirty="0">
                <a:solidFill>
                  <a:srgbClr val="FFC000"/>
                </a:solidFill>
              </a:rPr>
              <a:t>5.08 cm</a:t>
            </a:r>
          </a:p>
        </p:txBody>
      </p:sp>
      <p:grpSp>
        <p:nvGrpSpPr>
          <p:cNvPr id="20" name="Group 19"/>
          <p:cNvGrpSpPr/>
          <p:nvPr/>
        </p:nvGrpSpPr>
        <p:grpSpPr>
          <a:xfrm>
            <a:off x="371296" y="4730823"/>
            <a:ext cx="9049497" cy="1536754"/>
            <a:chOff x="371296" y="4730823"/>
            <a:chExt cx="9049497" cy="1536754"/>
          </a:xfrm>
        </p:grpSpPr>
        <p:grpSp>
          <p:nvGrpSpPr>
            <p:cNvPr id="13" name="Group 12"/>
            <p:cNvGrpSpPr/>
            <p:nvPr/>
          </p:nvGrpSpPr>
          <p:grpSpPr>
            <a:xfrm>
              <a:off x="371297" y="4730823"/>
              <a:ext cx="9049496" cy="1403739"/>
              <a:chOff x="339886" y="2116635"/>
              <a:chExt cx="9049496" cy="1403739"/>
            </a:xfrm>
          </p:grpSpPr>
          <p:pic>
            <p:nvPicPr>
              <p:cNvPr id="16" name="Picture 15"/>
              <p:cNvPicPr>
                <a:picLocks noChangeAspect="1"/>
              </p:cNvPicPr>
              <p:nvPr/>
            </p:nvPicPr>
            <p:blipFill rotWithShape="1">
              <a:blip r:embed="rId2"/>
              <a:srcRect l="1103" t="11787" r="1198" b="13408"/>
              <a:stretch/>
            </p:blipFill>
            <p:spPr>
              <a:xfrm>
                <a:off x="339886" y="2473846"/>
                <a:ext cx="9049496" cy="689317"/>
              </a:xfrm>
              <a:prstGeom prst="rect">
                <a:avLst/>
              </a:prstGeom>
            </p:spPr>
          </p:pic>
          <p:sp>
            <p:nvSpPr>
              <p:cNvPr id="17" name="TextBox 16"/>
              <p:cNvSpPr txBox="1"/>
              <p:nvPr/>
            </p:nvSpPr>
            <p:spPr>
              <a:xfrm>
                <a:off x="4613918" y="2116635"/>
                <a:ext cx="982961" cy="461665"/>
              </a:xfrm>
              <a:prstGeom prst="rect">
                <a:avLst/>
              </a:prstGeom>
              <a:noFill/>
            </p:spPr>
            <p:txBody>
              <a:bodyPr wrap="none" rtlCol="0">
                <a:spAutoFit/>
              </a:bodyPr>
              <a:lstStyle/>
              <a:p>
                <a:r>
                  <a:rPr lang="en-US" sz="2400" dirty="0" smtClean="0"/>
                  <a:t>inches</a:t>
                </a:r>
                <a:endParaRPr lang="en-US" sz="2400" dirty="0"/>
              </a:p>
            </p:txBody>
          </p:sp>
          <p:sp>
            <p:nvSpPr>
              <p:cNvPr id="18" name="TextBox 17"/>
              <p:cNvSpPr txBox="1"/>
              <p:nvPr/>
            </p:nvSpPr>
            <p:spPr>
              <a:xfrm>
                <a:off x="4268632" y="3058709"/>
                <a:ext cx="1673535" cy="461665"/>
              </a:xfrm>
              <a:prstGeom prst="rect">
                <a:avLst/>
              </a:prstGeom>
              <a:noFill/>
            </p:spPr>
            <p:txBody>
              <a:bodyPr wrap="none" rtlCol="0">
                <a:spAutoFit/>
              </a:bodyPr>
              <a:lstStyle/>
              <a:p>
                <a:r>
                  <a:rPr lang="en-US" sz="2400" dirty="0" smtClean="0"/>
                  <a:t>centimeters</a:t>
                </a:r>
                <a:endParaRPr lang="en-US" sz="2400" dirty="0"/>
              </a:p>
            </p:txBody>
          </p:sp>
        </p:grpSp>
        <p:sp>
          <p:nvSpPr>
            <p:cNvPr id="14" name="Left Brace 13"/>
            <p:cNvSpPr/>
            <p:nvPr/>
          </p:nvSpPr>
          <p:spPr>
            <a:xfrm rot="5400000">
              <a:off x="1435209" y="3666910"/>
              <a:ext cx="319639" cy="2447466"/>
            </a:xfrm>
            <a:prstGeom prst="leftBrace">
              <a:avLst/>
            </a:prstGeom>
            <a:ln w="38100">
              <a:solidFill>
                <a:srgbClr val="00B0F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Left Brace 14"/>
            <p:cNvSpPr/>
            <p:nvPr/>
          </p:nvSpPr>
          <p:spPr>
            <a:xfrm rot="16200000">
              <a:off x="1372015" y="4820826"/>
              <a:ext cx="446035" cy="2447468"/>
            </a:xfrm>
            <a:prstGeom prst="leftBrace">
              <a:avLst/>
            </a:prstGeom>
            <a:ln w="38100">
              <a:solidFill>
                <a:srgbClr val="92D05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
        <p:nvSpPr>
          <p:cNvPr id="21" name="TextBox 20"/>
          <p:cNvSpPr txBox="1"/>
          <p:nvPr/>
        </p:nvSpPr>
        <p:spPr>
          <a:xfrm>
            <a:off x="361535" y="141869"/>
            <a:ext cx="7438078" cy="2677656"/>
          </a:xfrm>
          <a:prstGeom prst="rect">
            <a:avLst/>
          </a:prstGeom>
          <a:noFill/>
        </p:spPr>
        <p:txBody>
          <a:bodyPr wrap="square" rtlCol="0">
            <a:spAutoFit/>
          </a:bodyPr>
          <a:lstStyle/>
          <a:p>
            <a:r>
              <a:rPr lang="en-US" sz="2400" dirty="0">
                <a:latin typeface="+mn-lt"/>
                <a:ea typeface="+mn-ea"/>
                <a:cs typeface="+mn-cs"/>
              </a:rPr>
              <a:t>You can recognize a movement of two inches along the rim of a steering wheel. Notice your hand moving the steering wheel 2 in in either direction before the turn begins. Convert those two inches into centimeters. When you are done, click to check your answer. </a:t>
            </a:r>
          </a:p>
          <a:p>
            <a:endParaRPr lang="en-US" sz="2400" dirty="0"/>
          </a:p>
        </p:txBody>
      </p:sp>
      <p:pic>
        <p:nvPicPr>
          <p:cNvPr id="34818" name="Picture 2" descr="http://downloads.clipart.com/20174666.png?t=1406568775&amp;h=b56996c84eccd720e23bef4cfc92df06&amp;u=leec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9613" y="309157"/>
            <a:ext cx="1265109" cy="1459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945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6444" y="358376"/>
            <a:ext cx="8501738" cy="5927462"/>
          </a:xfrm>
        </p:spPr>
        <p:txBody>
          <a:bodyPr>
            <a:normAutofit/>
          </a:bodyPr>
          <a:lstStyle/>
          <a:p>
            <a:pPr marL="0" indent="0">
              <a:buNone/>
            </a:pPr>
            <a:r>
              <a:rPr lang="en-US" sz="2200" dirty="0" smtClean="0"/>
              <a:t>Your CDL Manual states, “A </a:t>
            </a:r>
            <a:r>
              <a:rPr lang="en-US" sz="2200" dirty="0"/>
              <a:t>steering wheel play of more than 10 degrees (approximately 2 inches movement at the rim of a </a:t>
            </a:r>
            <a:r>
              <a:rPr lang="en-US" sz="2200" dirty="0">
                <a:solidFill>
                  <a:srgbClr val="FFC000"/>
                </a:solidFill>
              </a:rPr>
              <a:t>20-inch steering wheel</a:t>
            </a:r>
            <a:r>
              <a:rPr lang="en-US" sz="2200" dirty="0"/>
              <a:t>) can make it hard to steer</a:t>
            </a:r>
            <a:r>
              <a:rPr lang="en-US" sz="2200" dirty="0" smtClean="0"/>
              <a:t>.”</a:t>
            </a:r>
          </a:p>
          <a:p>
            <a:pPr marL="0" indent="0">
              <a:buNone/>
            </a:pPr>
            <a:r>
              <a:rPr lang="en-US" sz="2200" dirty="0" smtClean="0"/>
              <a:t>The easiest way to measure of a steering wheel is to measure its diameter. What is a diameter?</a:t>
            </a:r>
          </a:p>
          <a:p>
            <a:pPr marL="0" indent="0">
              <a:buNone/>
            </a:pPr>
            <a:r>
              <a:rPr lang="en-US" sz="2200" dirty="0" smtClean="0"/>
              <a:t>A </a:t>
            </a:r>
            <a:r>
              <a:rPr lang="en-US" sz="2200" dirty="0" smtClean="0">
                <a:solidFill>
                  <a:srgbClr val="FFC000"/>
                </a:solidFill>
              </a:rPr>
              <a:t>diameter</a:t>
            </a:r>
            <a:r>
              <a:rPr lang="en-US" sz="2200" dirty="0" smtClean="0"/>
              <a:t> is a line that runs  through the center of a circle connecting two points along the rim of the circle.</a:t>
            </a:r>
          </a:p>
          <a:p>
            <a:pPr marL="0" indent="0">
              <a:buNone/>
            </a:pPr>
            <a:r>
              <a:rPr lang="en-US" sz="2200" dirty="0" smtClean="0"/>
              <a:t>The rim of a circle (steering wheel) is called a </a:t>
            </a:r>
            <a:r>
              <a:rPr lang="en-US" sz="2200" dirty="0" smtClean="0">
                <a:solidFill>
                  <a:srgbClr val="FFC000"/>
                </a:solidFill>
              </a:rPr>
              <a:t>circumference</a:t>
            </a:r>
            <a:r>
              <a:rPr lang="en-US" sz="2200" dirty="0" smtClean="0"/>
              <a:t>. Click to see both measurements.</a:t>
            </a:r>
          </a:p>
          <a:p>
            <a:pPr marL="0" indent="0">
              <a:buNone/>
            </a:pPr>
            <a:endParaRPr lang="en-US" sz="2200" dirty="0"/>
          </a:p>
          <a:p>
            <a:pPr marL="0" indent="0">
              <a:buNone/>
            </a:pPr>
            <a:endParaRPr lang="en-US" sz="2200" dirty="0"/>
          </a:p>
        </p:txBody>
      </p:sp>
      <p:cxnSp>
        <p:nvCxnSpPr>
          <p:cNvPr id="5" name="Straight Connector 4"/>
          <p:cNvCxnSpPr>
            <a:stCxn id="3" idx="2"/>
            <a:endCxn id="3" idx="6"/>
          </p:cNvCxnSpPr>
          <p:nvPr/>
        </p:nvCxnSpPr>
        <p:spPr>
          <a:xfrm>
            <a:off x="4010735" y="5229513"/>
            <a:ext cx="2189329" cy="0"/>
          </a:xfrm>
          <a:prstGeom prst="line">
            <a:avLst/>
          </a:prstGeom>
          <a:ln w="38100">
            <a:solidFill>
              <a:srgbClr val="16B7FF">
                <a:alpha val="60000"/>
              </a:srgbClr>
            </a:solidFill>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4010735" y="4134848"/>
            <a:ext cx="2189329" cy="2189329"/>
            <a:chOff x="4010735" y="4134848"/>
            <a:chExt cx="2189329" cy="2189329"/>
          </a:xfrm>
        </p:grpSpPr>
        <p:sp>
          <p:nvSpPr>
            <p:cNvPr id="3" name="Oval 2"/>
            <p:cNvSpPr/>
            <p:nvPr/>
          </p:nvSpPr>
          <p:spPr>
            <a:xfrm>
              <a:off x="4010735" y="4134848"/>
              <a:ext cx="2189329" cy="218932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5043985" y="5168097"/>
              <a:ext cx="122830" cy="1228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p:cNvGrpSpPr/>
          <p:nvPr/>
        </p:nvGrpSpPr>
        <p:grpSpPr>
          <a:xfrm>
            <a:off x="5940960" y="3950182"/>
            <a:ext cx="1982308" cy="480716"/>
            <a:chOff x="5940960" y="3950182"/>
            <a:chExt cx="1982308" cy="480716"/>
          </a:xfrm>
        </p:grpSpPr>
        <p:sp>
          <p:nvSpPr>
            <p:cNvPr id="10" name="TextBox 9"/>
            <p:cNvSpPr txBox="1"/>
            <p:nvPr/>
          </p:nvSpPr>
          <p:spPr>
            <a:xfrm>
              <a:off x="6400800" y="3950182"/>
              <a:ext cx="1522468" cy="369332"/>
            </a:xfrm>
            <a:prstGeom prst="rect">
              <a:avLst/>
            </a:prstGeom>
            <a:solidFill>
              <a:schemeClr val="tx1"/>
            </a:solidFill>
          </p:spPr>
          <p:txBody>
            <a:bodyPr wrap="none" rtlCol="0">
              <a:spAutoFit/>
            </a:bodyPr>
            <a:lstStyle/>
            <a:p>
              <a:r>
                <a:rPr lang="en-US" dirty="0" smtClean="0">
                  <a:solidFill>
                    <a:srgbClr val="FF0000"/>
                  </a:solidFill>
                </a:rPr>
                <a:t>circumference</a:t>
              </a:r>
              <a:endParaRPr lang="en-US" dirty="0">
                <a:solidFill>
                  <a:srgbClr val="FF0000"/>
                </a:solidFill>
              </a:endParaRPr>
            </a:p>
          </p:txBody>
        </p:sp>
        <p:sp>
          <p:nvSpPr>
            <p:cNvPr id="15" name="Right Arrow 14"/>
            <p:cNvSpPr/>
            <p:nvPr/>
          </p:nvSpPr>
          <p:spPr>
            <a:xfrm rot="8415802">
              <a:off x="5940960" y="4208129"/>
              <a:ext cx="518207" cy="22276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p:cNvGrpSpPr/>
          <p:nvPr/>
        </p:nvGrpSpPr>
        <p:grpSpPr>
          <a:xfrm>
            <a:off x="6268304" y="5000767"/>
            <a:ext cx="1519582" cy="369332"/>
            <a:chOff x="6413339" y="5056200"/>
            <a:chExt cx="1519582" cy="369332"/>
          </a:xfrm>
        </p:grpSpPr>
        <p:sp>
          <p:nvSpPr>
            <p:cNvPr id="18" name="TextBox 17"/>
            <p:cNvSpPr txBox="1"/>
            <p:nvPr/>
          </p:nvSpPr>
          <p:spPr>
            <a:xfrm>
              <a:off x="6894367" y="5056200"/>
              <a:ext cx="1038554" cy="369332"/>
            </a:xfrm>
            <a:prstGeom prst="rect">
              <a:avLst/>
            </a:prstGeom>
            <a:solidFill>
              <a:schemeClr val="tx1"/>
            </a:solidFill>
          </p:spPr>
          <p:txBody>
            <a:bodyPr wrap="none" rtlCol="0">
              <a:spAutoFit/>
            </a:bodyPr>
            <a:lstStyle/>
            <a:p>
              <a:r>
                <a:rPr lang="en-US" dirty="0" smtClean="0">
                  <a:solidFill>
                    <a:srgbClr val="16B7FF"/>
                  </a:solidFill>
                </a:rPr>
                <a:t>diameter</a:t>
              </a:r>
              <a:endParaRPr lang="en-US" dirty="0">
                <a:solidFill>
                  <a:srgbClr val="16B7FF"/>
                </a:solidFill>
              </a:endParaRPr>
            </a:p>
          </p:txBody>
        </p:sp>
        <p:sp>
          <p:nvSpPr>
            <p:cNvPr id="19" name="Right Arrow 18"/>
            <p:cNvSpPr/>
            <p:nvPr/>
          </p:nvSpPr>
          <p:spPr>
            <a:xfrm rot="10800000">
              <a:off x="6413339" y="5173304"/>
              <a:ext cx="518207" cy="222769"/>
            </a:xfrm>
            <a:prstGeom prst="rightArrow">
              <a:avLst/>
            </a:prstGeom>
            <a:solidFill>
              <a:srgbClr val="16B7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524935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3000"/>
                                        <p:tgtEl>
                                          <p:spTgt spid="9"/>
                                        </p:tgtEl>
                                      </p:cBhvr>
                                    </p:animEffect>
                                  </p:childTnLst>
                                </p:cTn>
                              </p:par>
                            </p:childTnLst>
                          </p:cTn>
                        </p:par>
                        <p:par>
                          <p:cTn id="8" fill="hold">
                            <p:stCondLst>
                              <p:cond delay="3000"/>
                            </p:stCondLst>
                            <p:childTnLst>
                              <p:par>
                                <p:cTn id="9" presetID="1"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6000"/>
                            </p:stCondLst>
                            <p:childTnLst>
                              <p:par>
                                <p:cTn id="16" presetID="1"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6444" y="358376"/>
            <a:ext cx="8501738" cy="5927462"/>
          </a:xfrm>
        </p:spPr>
        <p:txBody>
          <a:bodyPr>
            <a:normAutofit/>
          </a:bodyPr>
          <a:lstStyle/>
          <a:p>
            <a:pPr marL="0" indent="0">
              <a:buNone/>
            </a:pPr>
            <a:r>
              <a:rPr lang="en-US" sz="2200" dirty="0" smtClean="0"/>
              <a:t>You can measure a diameter starting at any point along the circumference and drawing a line through the middle. </a:t>
            </a:r>
          </a:p>
          <a:p>
            <a:pPr marL="0" indent="0">
              <a:buNone/>
            </a:pPr>
            <a:endParaRPr lang="en-US" sz="2200" dirty="0"/>
          </a:p>
          <a:p>
            <a:pPr marL="0" indent="0">
              <a:buNone/>
            </a:pPr>
            <a:endParaRPr lang="en-US" sz="2200" dirty="0" smtClean="0"/>
          </a:p>
          <a:p>
            <a:pPr marL="0" indent="0">
              <a:buNone/>
            </a:pPr>
            <a:endParaRPr lang="en-US" sz="2200" dirty="0"/>
          </a:p>
          <a:p>
            <a:pPr marL="0" indent="0">
              <a:buNone/>
            </a:pPr>
            <a:endParaRPr lang="en-US" sz="2200" dirty="0" smtClean="0"/>
          </a:p>
          <a:p>
            <a:pPr marL="0" indent="0">
              <a:buNone/>
            </a:pPr>
            <a:endParaRPr lang="en-US" sz="2200" dirty="0"/>
          </a:p>
          <a:p>
            <a:pPr marL="0" indent="0">
              <a:buNone/>
            </a:pPr>
            <a:endParaRPr lang="en-US" sz="2200" dirty="0" smtClean="0"/>
          </a:p>
          <a:p>
            <a:pPr marL="0" indent="0">
              <a:buNone/>
            </a:pPr>
            <a:r>
              <a:rPr lang="en-US" sz="2200" dirty="0" smtClean="0"/>
              <a:t>All of the blue lines running through the center of the circle measure the same. They are all diameters.</a:t>
            </a:r>
          </a:p>
          <a:p>
            <a:pPr marL="0" indent="0">
              <a:buNone/>
            </a:pPr>
            <a:endParaRPr lang="en-US" sz="2200" dirty="0"/>
          </a:p>
          <a:p>
            <a:pPr marL="0" indent="0">
              <a:buNone/>
            </a:pPr>
            <a:endParaRPr lang="en-US" sz="2200" dirty="0"/>
          </a:p>
        </p:txBody>
      </p:sp>
      <p:cxnSp>
        <p:nvCxnSpPr>
          <p:cNvPr id="5" name="Straight Connector 4"/>
          <p:cNvCxnSpPr>
            <a:stCxn id="3" idx="2"/>
            <a:endCxn id="3" idx="6"/>
          </p:cNvCxnSpPr>
          <p:nvPr/>
        </p:nvCxnSpPr>
        <p:spPr>
          <a:xfrm>
            <a:off x="3949320" y="2675477"/>
            <a:ext cx="2189329" cy="0"/>
          </a:xfrm>
          <a:prstGeom prst="line">
            <a:avLst/>
          </a:prstGeom>
          <a:ln w="38100">
            <a:solidFill>
              <a:srgbClr val="16B7FF">
                <a:alpha val="60000"/>
              </a:srgb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9601199" y="6858000"/>
            <a:ext cx="1795477" cy="1243098"/>
          </a:xfrm>
          <a:prstGeom prst="line">
            <a:avLst/>
          </a:prstGeom>
          <a:ln w="38100">
            <a:solidFill>
              <a:srgbClr val="16B7FF">
                <a:alpha val="60000"/>
              </a:srgb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V="1">
            <a:off x="-1795478" y="6717323"/>
            <a:ext cx="1795478" cy="1180296"/>
          </a:xfrm>
          <a:prstGeom prst="line">
            <a:avLst/>
          </a:prstGeom>
          <a:ln w="38100">
            <a:solidFill>
              <a:srgbClr val="16B7FF">
                <a:alpha val="60000"/>
              </a:srgb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endCxn id="3" idx="4"/>
          </p:cNvCxnSpPr>
          <p:nvPr/>
        </p:nvCxnSpPr>
        <p:spPr>
          <a:xfrm flipH="1">
            <a:off x="5043985" y="1596787"/>
            <a:ext cx="19163" cy="2173354"/>
          </a:xfrm>
          <a:prstGeom prst="line">
            <a:avLst/>
          </a:prstGeom>
          <a:ln w="38100">
            <a:solidFill>
              <a:srgbClr val="16B7FF">
                <a:alpha val="60000"/>
              </a:srgbClr>
            </a:solidFill>
          </a:ln>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3949320" y="1580812"/>
            <a:ext cx="2189329" cy="2189329"/>
            <a:chOff x="4010735" y="4134848"/>
            <a:chExt cx="2189329" cy="2189329"/>
          </a:xfrm>
        </p:grpSpPr>
        <p:sp>
          <p:nvSpPr>
            <p:cNvPr id="3" name="Oval 2"/>
            <p:cNvSpPr/>
            <p:nvPr/>
          </p:nvSpPr>
          <p:spPr>
            <a:xfrm>
              <a:off x="4010735" y="4134848"/>
              <a:ext cx="2189329" cy="218932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5043985" y="5168097"/>
              <a:ext cx="122830" cy="12283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379426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3000"/>
                                        <p:tgtEl>
                                          <p:spTgt spid="9"/>
                                        </p:tgtEl>
                                      </p:cBhvr>
                                    </p:animEffect>
                                  </p:childTnLst>
                                </p:cTn>
                              </p:par>
                            </p:childTnLst>
                          </p:cTn>
                        </p:par>
                        <p:par>
                          <p:cTn id="8" fill="hold">
                            <p:stCondLst>
                              <p:cond delay="3000"/>
                            </p:stCondLst>
                            <p:childTnLst>
                              <p:par>
                                <p:cTn id="9" presetID="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000" fill="hold"/>
                                        <p:tgtEl>
                                          <p:spTgt spid="5"/>
                                        </p:tgtEl>
                                        <p:attrNameLst>
                                          <p:attrName>ppt_x</p:attrName>
                                        </p:attrNameLst>
                                      </p:cBhvr>
                                      <p:tavLst>
                                        <p:tav tm="0">
                                          <p:val>
                                            <p:strVal val="0-#ppt_w/2"/>
                                          </p:val>
                                        </p:tav>
                                        <p:tav tm="100000">
                                          <p:val>
                                            <p:strVal val="#ppt_x"/>
                                          </p:val>
                                        </p:tav>
                                      </p:tavLst>
                                    </p:anim>
                                    <p:anim calcmode="lin" valueType="num">
                                      <p:cBhvr additive="base">
                                        <p:cTn id="12" dur="1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4000"/>
                            </p:stCondLst>
                            <p:childTnLst>
                              <p:par>
                                <p:cTn id="14" presetID="42" presetClass="path" presetSubtype="0" accel="50000" decel="50000" fill="hold" nodeType="afterEffect">
                                  <p:stCondLst>
                                    <p:cond delay="0"/>
                                  </p:stCondLst>
                                  <p:childTnLst>
                                    <p:animMotion origin="layout" path="M -0.00595 0.01759 L 0.61872 -0.67546 " pathEditMode="relative" rAng="0" ptsTypes="AA">
                                      <p:cBhvr>
                                        <p:cTn id="15" dur="1000" fill="hold"/>
                                        <p:tgtEl>
                                          <p:spTgt spid="14"/>
                                        </p:tgtEl>
                                        <p:attrNameLst>
                                          <p:attrName>ppt_x</p:attrName>
                                          <p:attrName>ppt_y</p:attrName>
                                        </p:attrNameLst>
                                      </p:cBhvr>
                                      <p:rCtr x="31233" y="-34653"/>
                                    </p:animMotion>
                                  </p:childTnLst>
                                </p:cTn>
                              </p:par>
                            </p:childTnLst>
                          </p:cTn>
                        </p:par>
                        <p:par>
                          <p:cTn id="16" fill="hold">
                            <p:stCondLst>
                              <p:cond delay="5000"/>
                            </p:stCondLst>
                            <p:childTnLst>
                              <p:par>
                                <p:cTn id="17" presetID="42" presetClass="path" presetSubtype="0" accel="50000" decel="50000" fill="hold" nodeType="afterEffect">
                                  <p:stCondLst>
                                    <p:cond delay="0"/>
                                  </p:stCondLst>
                                  <p:childTnLst>
                                    <p:animMotion origin="layout" path="M 6.87831E-7 7.40741E-7 L -0.56812 -0.70046 " pathEditMode="relative" rAng="0" ptsTypes="AA">
                                      <p:cBhvr>
                                        <p:cTn id="18" dur="1000" fill="hold"/>
                                        <p:tgtEl>
                                          <p:spTgt spid="13"/>
                                        </p:tgtEl>
                                        <p:attrNameLst>
                                          <p:attrName>ppt_x</p:attrName>
                                          <p:attrName>ppt_y</p:attrName>
                                        </p:attrNameLst>
                                      </p:cBhvr>
                                      <p:rCtr x="-28406" y="-35023"/>
                                    </p:animMotion>
                                  </p:childTnLst>
                                </p:cTn>
                              </p:par>
                            </p:childTnLst>
                          </p:cTn>
                        </p:par>
                        <p:par>
                          <p:cTn id="19" fill="hold">
                            <p:stCondLst>
                              <p:cond delay="6000"/>
                            </p:stCondLst>
                            <p:childTnLst>
                              <p:par>
                                <p:cTn id="20" presetID="1" presetClass="entr" presetSubtype="0"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2903" y="284789"/>
            <a:ext cx="8501738" cy="5927462"/>
          </a:xfrm>
        </p:spPr>
        <p:txBody>
          <a:bodyPr/>
          <a:lstStyle/>
          <a:p>
            <a:pPr marL="0" indent="0">
              <a:buNone/>
            </a:pPr>
            <a:r>
              <a:rPr lang="en-US" sz="2200" dirty="0" smtClean="0"/>
              <a:t>The manual says, “A </a:t>
            </a:r>
            <a:r>
              <a:rPr lang="en-US" sz="2200" dirty="0"/>
              <a:t>steering wheel play of more than 10 degrees (approximately </a:t>
            </a:r>
            <a:r>
              <a:rPr lang="en-US" sz="2200" dirty="0">
                <a:solidFill>
                  <a:srgbClr val="FFC000"/>
                </a:solidFill>
              </a:rPr>
              <a:t>2 inches movement at the rim of a 20-inch steering wheel</a:t>
            </a:r>
            <a:r>
              <a:rPr lang="en-US" sz="2200" dirty="0"/>
              <a:t>) can make it hard to steer</a:t>
            </a:r>
            <a:r>
              <a:rPr lang="en-US" sz="2200" dirty="0" smtClean="0"/>
              <a:t>.” (Click to see the diameter)</a:t>
            </a:r>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sz="2400" dirty="0" smtClean="0"/>
              <a:t>How many centimeters is a 20 in steering wheel?  Do the math and click to check your answer!</a:t>
            </a:r>
            <a:endParaRPr lang="en-US" sz="2400" dirty="0"/>
          </a:p>
          <a:p>
            <a:pPr marL="0" indent="0">
              <a:buNone/>
            </a:pPr>
            <a:endParaRPr lang="en-US" sz="2400" dirty="0"/>
          </a:p>
        </p:txBody>
      </p:sp>
      <p:grpSp>
        <p:nvGrpSpPr>
          <p:cNvPr id="3" name="Group 2"/>
          <p:cNvGrpSpPr/>
          <p:nvPr/>
        </p:nvGrpSpPr>
        <p:grpSpPr>
          <a:xfrm>
            <a:off x="3399925" y="1255214"/>
            <a:ext cx="2926679" cy="2868145"/>
            <a:chOff x="3113903" y="1788216"/>
            <a:chExt cx="3333750" cy="3267075"/>
          </a:xfrm>
        </p:grpSpPr>
        <p:pic>
          <p:nvPicPr>
            <p:cNvPr id="33794" name="Picture 2" descr="http://images.clipart.com/thb/thb11/PO/5344_2005020023/020610_1543_07/23172616.thb.jpg?020610_1543_0772_l__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3903" y="1788216"/>
              <a:ext cx="3333750" cy="3267075"/>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3342001" y="1982976"/>
              <a:ext cx="2877554" cy="2877554"/>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8" name="Straight Connector 7"/>
          <p:cNvCxnSpPr/>
          <p:nvPr/>
        </p:nvCxnSpPr>
        <p:spPr>
          <a:xfrm>
            <a:off x="3600170" y="2614983"/>
            <a:ext cx="2526187" cy="0"/>
          </a:xfrm>
          <a:prstGeom prst="line">
            <a:avLst/>
          </a:prstGeom>
          <a:ln w="28575">
            <a:solidFill>
              <a:srgbClr val="00B0F0">
                <a:alpha val="60000"/>
              </a:srgb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083206" y="2308904"/>
            <a:ext cx="646331" cy="369332"/>
          </a:xfrm>
          <a:prstGeom prst="rect">
            <a:avLst/>
          </a:prstGeom>
          <a:noFill/>
        </p:spPr>
        <p:txBody>
          <a:bodyPr wrap="none" rtlCol="0">
            <a:spAutoFit/>
          </a:bodyPr>
          <a:lstStyle/>
          <a:p>
            <a:r>
              <a:rPr lang="en-US" dirty="0" smtClean="0"/>
              <a:t>20 in</a:t>
            </a:r>
            <a:endParaRPr lang="en-US" dirty="0"/>
          </a:p>
        </p:txBody>
      </p:sp>
      <p:sp>
        <p:nvSpPr>
          <p:cNvPr id="13" name="TextBox 12"/>
          <p:cNvSpPr txBox="1"/>
          <p:nvPr/>
        </p:nvSpPr>
        <p:spPr>
          <a:xfrm>
            <a:off x="2306574" y="4846140"/>
            <a:ext cx="5833353" cy="1077218"/>
          </a:xfrm>
          <a:prstGeom prst="rect">
            <a:avLst/>
          </a:prstGeom>
          <a:noFill/>
        </p:spPr>
        <p:txBody>
          <a:bodyPr wrap="square" rtlCol="0">
            <a:spAutoFit/>
          </a:bodyPr>
          <a:lstStyle/>
          <a:p>
            <a:r>
              <a:rPr lang="en-US" sz="3200" dirty="0" smtClean="0"/>
              <a:t>1 in =  </a:t>
            </a:r>
            <a:r>
              <a:rPr lang="en-US" sz="3200" dirty="0" smtClean="0">
                <a:solidFill>
                  <a:srgbClr val="FFC000"/>
                </a:solidFill>
              </a:rPr>
              <a:t>2.54 </a:t>
            </a:r>
            <a:r>
              <a:rPr lang="en-US" sz="3200" dirty="0">
                <a:solidFill>
                  <a:srgbClr val="FFC000"/>
                </a:solidFill>
              </a:rPr>
              <a:t>cm</a:t>
            </a:r>
            <a:r>
              <a:rPr lang="en-US" sz="2000" dirty="0"/>
              <a:t> </a:t>
            </a:r>
          </a:p>
          <a:p>
            <a:r>
              <a:rPr lang="en-US" sz="3200" dirty="0" smtClean="0"/>
              <a:t>20 </a:t>
            </a:r>
            <a:r>
              <a:rPr lang="en-US" sz="3200" dirty="0"/>
              <a:t>in = </a:t>
            </a:r>
            <a:r>
              <a:rPr lang="en-US" sz="3200" dirty="0" smtClean="0"/>
              <a:t>20 </a:t>
            </a:r>
            <a:r>
              <a:rPr lang="en-US" sz="3200" dirty="0"/>
              <a:t>x 2.54 = </a:t>
            </a:r>
            <a:r>
              <a:rPr lang="en-US" sz="3200" dirty="0" smtClean="0">
                <a:solidFill>
                  <a:srgbClr val="FFC000"/>
                </a:solidFill>
              </a:rPr>
              <a:t>50.08 </a:t>
            </a:r>
            <a:r>
              <a:rPr lang="en-US" sz="3200" dirty="0">
                <a:solidFill>
                  <a:srgbClr val="FFC000"/>
                </a:solidFill>
              </a:rPr>
              <a:t>cm</a:t>
            </a:r>
          </a:p>
        </p:txBody>
      </p:sp>
      <p:sp>
        <p:nvSpPr>
          <p:cNvPr id="6" name="Right Arrow 5"/>
          <p:cNvSpPr/>
          <p:nvPr/>
        </p:nvSpPr>
        <p:spPr>
          <a:xfrm rot="8133663">
            <a:off x="5917601" y="1589029"/>
            <a:ext cx="1913954" cy="634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6240183" y="2398935"/>
            <a:ext cx="606256" cy="400110"/>
          </a:xfrm>
          <a:prstGeom prst="rect">
            <a:avLst/>
          </a:prstGeom>
          <a:noFill/>
        </p:spPr>
        <p:txBody>
          <a:bodyPr wrap="none" rtlCol="0">
            <a:spAutoFit/>
          </a:bodyPr>
          <a:lstStyle/>
          <a:p>
            <a:r>
              <a:rPr lang="en-US" sz="2000" dirty="0" smtClean="0">
                <a:latin typeface="+mn-lt"/>
                <a:ea typeface="+mn-ea"/>
                <a:cs typeface="+mn-cs"/>
              </a:rPr>
              <a:t>2 in</a:t>
            </a:r>
            <a:endParaRPr lang="en-US" sz="2000" dirty="0">
              <a:latin typeface="+mn-lt"/>
              <a:ea typeface="+mn-ea"/>
              <a:cs typeface="+mn-cs"/>
            </a:endParaRPr>
          </a:p>
        </p:txBody>
      </p:sp>
      <p:sp>
        <p:nvSpPr>
          <p:cNvPr id="15" name="Arc 14"/>
          <p:cNvSpPr/>
          <p:nvPr/>
        </p:nvSpPr>
        <p:spPr>
          <a:xfrm>
            <a:off x="6025975" y="2352814"/>
            <a:ext cx="291239" cy="492352"/>
          </a:xfrm>
          <a:prstGeom prst="arc">
            <a:avLst>
              <a:gd name="adj1" fmla="val 16200000"/>
              <a:gd name="adj2" fmla="val 5314076"/>
            </a:avLst>
          </a:prstGeom>
          <a:ln w="28575">
            <a:solidFill>
              <a:srgbClr val="FFC000">
                <a:alpha val="60000"/>
              </a:srgbClr>
            </a:solidFill>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9456258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sz="2400" dirty="0" smtClean="0"/>
              <a:t>Tire problems also result from the following conditions:</a:t>
            </a:r>
          </a:p>
          <a:p>
            <a:pPr marL="0" indent="0">
              <a:buNone/>
            </a:pPr>
            <a:endParaRPr lang="en-US" sz="2400" dirty="0"/>
          </a:p>
          <a:p>
            <a:pPr lvl="1"/>
            <a:r>
              <a:rPr lang="en-US" sz="2400" dirty="0" smtClean="0"/>
              <a:t>Too </a:t>
            </a:r>
            <a:r>
              <a:rPr lang="en-US" sz="2400" dirty="0"/>
              <a:t>much or too little air pressure. </a:t>
            </a:r>
          </a:p>
          <a:p>
            <a:pPr lvl="1"/>
            <a:r>
              <a:rPr lang="en-US" sz="2400" dirty="0" smtClean="0"/>
              <a:t>Cuts </a:t>
            </a:r>
            <a:r>
              <a:rPr lang="en-US" sz="2400" dirty="0"/>
              <a:t>or other damage. </a:t>
            </a:r>
          </a:p>
          <a:p>
            <a:pPr lvl="1"/>
            <a:r>
              <a:rPr lang="en-US" sz="2400" dirty="0"/>
              <a:t>Tread separation. </a:t>
            </a:r>
          </a:p>
          <a:p>
            <a:pPr lvl="1"/>
            <a:r>
              <a:rPr lang="en-US" sz="2400" dirty="0"/>
              <a:t>Dual tires that come in contact with each other or parts of the vehicle. </a:t>
            </a:r>
            <a:endParaRPr lang="en-US" sz="2400" dirty="0" smtClean="0"/>
          </a:p>
          <a:p>
            <a:pPr lvl="1"/>
            <a:r>
              <a:rPr lang="en-US" sz="2400" dirty="0"/>
              <a:t>Mismatched sizes. </a:t>
            </a:r>
          </a:p>
          <a:p>
            <a:pPr marL="457200" lvl="1" indent="0">
              <a:buNone/>
            </a:pPr>
            <a:endParaRPr lang="en-US" sz="2400" dirty="0"/>
          </a:p>
        </p:txBody>
      </p:sp>
      <p:pic>
        <p:nvPicPr>
          <p:cNvPr id="3" name="Picture 2" descr="http://downloads.clipart.com/20313006.png?t=1405891708&amp;h=9100909e7b4275f73913b7f2e5bbde4b&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20612">
            <a:off x="5569306" y="2011701"/>
            <a:ext cx="955821" cy="813085"/>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rot="730906">
            <a:off x="4745746" y="3847092"/>
            <a:ext cx="1242678" cy="1456000"/>
            <a:chOff x="6123690" y="4057027"/>
            <a:chExt cx="1331225" cy="1729645"/>
          </a:xfrm>
        </p:grpSpPr>
        <p:pic>
          <p:nvPicPr>
            <p:cNvPr id="4" name="Picture 3" descr="http://images.clipart.com/thb/thb1/CL/megapack/acesries/1659780.thb.jpg?whe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3690" y="4057027"/>
              <a:ext cx="700191" cy="172964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images.clipart.com/thb/thb1/CL/megapack/acesries/1659780.thb.jpg?whe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5648" y="4057027"/>
              <a:ext cx="729267" cy="161045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2" descr="http://upload.wikimedia.org/wikipedia/commons/thumb/e/e4/Psidial.jpg/250px-Psidi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8888" y="1491840"/>
            <a:ext cx="571083" cy="571083"/>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9"/>
          <p:cNvGrpSpPr/>
          <p:nvPr/>
        </p:nvGrpSpPr>
        <p:grpSpPr>
          <a:xfrm rot="1094546">
            <a:off x="7113539" y="2403089"/>
            <a:ext cx="741780" cy="554657"/>
            <a:chOff x="2647437" y="4505339"/>
            <a:chExt cx="2348354" cy="1971568"/>
          </a:xfrm>
        </p:grpSpPr>
        <p:pic>
          <p:nvPicPr>
            <p:cNvPr id="8" name="Picture 9" descr="http://images.clipart.com/thb/thb9/PH/5344_2004120013/040201_1942_16/19312089.thb.jpg?040201_1942_1658_a__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47437" y="4505339"/>
              <a:ext cx="2348354" cy="156333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9" descr="http://images.clipart.com/thb/thb9/PH/5344_2004120013/040201_1942_16/19312089.thb.jpg?040201_1942_1658_a__s"/>
            <p:cNvPicPr>
              <a:picLocks noChangeAspect="1" noChangeArrowheads="1"/>
            </p:cNvPicPr>
            <p:nvPr/>
          </p:nvPicPr>
          <p:blipFill rotWithShape="1">
            <a:blip r:embed="rId5">
              <a:extLst>
                <a:ext uri="{28A0092B-C50C-407E-A947-70E740481C1C}">
                  <a14:useLocalDpi xmlns:a14="http://schemas.microsoft.com/office/drawing/2010/main" val="0"/>
                </a:ext>
              </a:extLst>
            </a:blip>
            <a:srcRect t="47914"/>
            <a:stretch/>
          </p:blipFill>
          <p:spPr bwMode="auto">
            <a:xfrm>
              <a:off x="2647437" y="5341597"/>
              <a:ext cx="2348354" cy="113531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6824613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1"/>
            <a:r>
              <a:rPr lang="en-US" sz="2400" dirty="0" smtClean="0"/>
              <a:t>Radial </a:t>
            </a:r>
            <a:r>
              <a:rPr lang="en-US" sz="2400" dirty="0"/>
              <a:t>and bias-ply tires used together. </a:t>
            </a:r>
          </a:p>
          <a:p>
            <a:pPr lvl="1"/>
            <a:r>
              <a:rPr lang="en-US" sz="2400" dirty="0"/>
              <a:t>Cut or cracked valve stems. </a:t>
            </a:r>
          </a:p>
          <a:p>
            <a:pPr lvl="1" algn="just"/>
            <a:r>
              <a:rPr lang="en-US" sz="2200" dirty="0" smtClean="0"/>
              <a:t>R2-grooved</a:t>
            </a:r>
            <a:r>
              <a:rPr lang="en-US" sz="2200" dirty="0"/>
              <a:t>, recapped, or retreaded tires on the front wheels of a bus. These are prohibited. </a:t>
            </a:r>
            <a:endParaRPr lang="en-US" sz="2200" dirty="0" smtClean="0"/>
          </a:p>
          <a:p>
            <a:pPr marL="457200" lvl="1" indent="0" algn="just">
              <a:buNone/>
            </a:pPr>
            <a:endParaRPr lang="en-US" sz="2200" dirty="0"/>
          </a:p>
          <a:p>
            <a:pPr lvl="1" algn="just"/>
            <a:endParaRPr lang="en-US" sz="2200" dirty="0" smtClean="0"/>
          </a:p>
          <a:p>
            <a:pPr lvl="1" algn="just"/>
            <a:endParaRPr lang="en-US" sz="2200" dirty="0"/>
          </a:p>
          <a:p>
            <a:pPr lvl="1" algn="just"/>
            <a:endParaRPr lang="en-US" sz="2200" dirty="0" smtClean="0"/>
          </a:p>
          <a:p>
            <a:pPr marL="457200" lvl="1" indent="0" algn="just">
              <a:buNone/>
            </a:pPr>
            <a:endParaRPr lang="en-US" sz="2200" dirty="0" smtClean="0"/>
          </a:p>
          <a:p>
            <a:pPr marL="457200" lvl="1" indent="0" algn="just">
              <a:buNone/>
            </a:pPr>
            <a:r>
              <a:rPr lang="en-US" sz="2200" dirty="0" smtClean="0"/>
              <a:t>To review common tire issues in trucking, go to </a:t>
            </a:r>
          </a:p>
          <a:p>
            <a:pPr marL="457200" lvl="1" indent="0" algn="just">
              <a:buNone/>
            </a:pPr>
            <a:r>
              <a:rPr lang="en-US" sz="2400" dirty="0" smtClean="0">
                <a:hlinkClick r:id="rId2"/>
              </a:rPr>
              <a:t>http</a:t>
            </a:r>
            <a:r>
              <a:rPr lang="en-US" sz="2400" dirty="0">
                <a:hlinkClick r:id="rId2"/>
              </a:rPr>
              <a:t>://truckingsolutions.wordpress.com/tire-wear/ </a:t>
            </a:r>
            <a:endParaRPr lang="en-US" sz="2400" dirty="0"/>
          </a:p>
        </p:txBody>
      </p:sp>
      <p:pic>
        <p:nvPicPr>
          <p:cNvPr id="30722" name="Picture 2" descr="http://images.clipart.com/thb/thb17/PHDC/20090127/PBJ/5/88353338.thb.jpg?10017534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1257" y="2590658"/>
            <a:ext cx="1212421" cy="1829084"/>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http://upload.wikimedia.org/wikipedia/commons/thumb/8/8b/Tire_Severe_Under_Inflation_Wear.jpg/220px-Tire_Severe_Under_Inflation_Wea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297274">
            <a:off x="4824778" y="2719385"/>
            <a:ext cx="2095500" cy="1571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917081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3069" y="692560"/>
            <a:ext cx="6472870" cy="3010347"/>
          </a:xfrm>
        </p:spPr>
        <p:txBody>
          <a:bodyPr/>
          <a:lstStyle/>
          <a:p>
            <a:pPr marL="0" indent="0">
              <a:buNone/>
            </a:pPr>
            <a:r>
              <a:rPr lang="en-US" dirty="0" smtClean="0"/>
              <a:t>Steering problems can also result from…</a:t>
            </a:r>
          </a:p>
          <a:p>
            <a:r>
              <a:rPr lang="en-US" dirty="0"/>
              <a:t>Missing nuts, bolts, cotter keys, or other parts. </a:t>
            </a:r>
          </a:p>
          <a:p>
            <a:r>
              <a:rPr lang="en-US" dirty="0"/>
              <a:t>Bent, loose, or broken parts, such as steering column, steering gear box, or tie rods. </a:t>
            </a:r>
          </a:p>
          <a:p>
            <a:r>
              <a:rPr lang="en-US" dirty="0"/>
              <a:t>If power steering equipped, check hoses, pumps, and fluid level; check for leaks. </a:t>
            </a:r>
            <a:endParaRPr lang="en-US" dirty="0" smtClean="0"/>
          </a:p>
          <a:p>
            <a:endParaRPr lang="en-US" dirty="0"/>
          </a:p>
          <a:p>
            <a:pPr marL="0" indent="0">
              <a:buNone/>
            </a:pPr>
            <a:endParaRPr lang="en-US" dirty="0" smtClean="0"/>
          </a:p>
          <a:p>
            <a:pPr marL="0" indent="0">
              <a:buNone/>
            </a:pPr>
            <a:endParaRPr lang="en-US" dirty="0"/>
          </a:p>
        </p:txBody>
      </p:sp>
      <p:pic>
        <p:nvPicPr>
          <p:cNvPr id="3" name="Picture 2"/>
          <p:cNvPicPr>
            <a:picLocks noChangeAspect="1"/>
          </p:cNvPicPr>
          <p:nvPr/>
        </p:nvPicPr>
        <p:blipFill>
          <a:blip r:embed="rId2"/>
          <a:stretch>
            <a:fillRect/>
          </a:stretch>
        </p:blipFill>
        <p:spPr>
          <a:xfrm>
            <a:off x="7032582" y="996944"/>
            <a:ext cx="2121755" cy="2149493"/>
          </a:xfrm>
          <a:prstGeom prst="rect">
            <a:avLst/>
          </a:prstGeom>
        </p:spPr>
      </p:pic>
      <p:sp>
        <p:nvSpPr>
          <p:cNvPr id="4" name="TextBox 3"/>
          <p:cNvSpPr txBox="1"/>
          <p:nvPr/>
        </p:nvSpPr>
        <p:spPr>
          <a:xfrm>
            <a:off x="508698" y="3682312"/>
            <a:ext cx="8437594" cy="1631216"/>
          </a:xfrm>
          <a:prstGeom prst="rect">
            <a:avLst/>
          </a:prstGeom>
          <a:noFill/>
        </p:spPr>
        <p:txBody>
          <a:bodyPr wrap="square" rtlCol="0">
            <a:spAutoFit/>
          </a:bodyPr>
          <a:lstStyle/>
          <a:p>
            <a:r>
              <a:rPr lang="en-US" sz="2000" dirty="0">
                <a:latin typeface="+mn-lt"/>
                <a:ea typeface="+mn-ea"/>
                <a:cs typeface="+mn-cs"/>
              </a:rPr>
              <a:t>Conclusion? Inspect your vehicle and check for common issues to avoid accidents and delays on your trip! Your CDL Manual will discuss a number of other issues to double-check before driving on and off roads and highways.</a:t>
            </a:r>
          </a:p>
          <a:p>
            <a:endParaRPr lang="en-US" sz="2000" dirty="0">
              <a:latin typeface="+mn-lt"/>
              <a:ea typeface="+mn-ea"/>
              <a:cs typeface="+mn-cs"/>
            </a:endParaRPr>
          </a:p>
        </p:txBody>
      </p:sp>
    </p:spTree>
    <p:extLst>
      <p:ext uri="{BB962C8B-B14F-4D97-AF65-F5344CB8AC3E}">
        <p14:creationId xmlns:p14="http://schemas.microsoft.com/office/powerpoint/2010/main" val="334086996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TAKE A FINAL QUIZ TO REVIEW SOME OF WHAT YOU’VE LEARNED.</a:t>
            </a:r>
            <a:endParaRPr lang="en-US" dirty="0"/>
          </a:p>
        </p:txBody>
      </p:sp>
      <p:sp>
        <p:nvSpPr>
          <p:cNvPr id="3" name="Content Placeholder 2"/>
          <p:cNvSpPr>
            <a:spLocks noGrp="1"/>
          </p:cNvSpPr>
          <p:nvPr>
            <p:ph idx="1"/>
          </p:nvPr>
        </p:nvSpPr>
        <p:spPr/>
        <p:txBody>
          <a:bodyPr/>
          <a:lstStyle/>
          <a:p>
            <a:pPr marL="0" indent="0">
              <a:buNone/>
            </a:pPr>
            <a:r>
              <a:rPr lang="en-US" dirty="0" smtClean="0"/>
              <a:t>Click on the link below. A Web page will open in your browser, with links to three quizzes. When you complete all answers. If you have a lower score than you want, review this presentation, then take the quiz again until you are sure of all answers.</a:t>
            </a:r>
          </a:p>
          <a:p>
            <a:pPr marL="0" indent="0">
              <a:buNone/>
            </a:pPr>
            <a:endParaRPr lang="en-US" dirty="0"/>
          </a:p>
          <a:p>
            <a:pPr marL="0" indent="0" algn="ctr">
              <a:buNone/>
            </a:pPr>
            <a:r>
              <a:rPr lang="en-US" sz="2800" dirty="0" smtClean="0">
                <a:hlinkClick r:id="rId2" action="ppaction://hlinkfile"/>
              </a:rPr>
              <a:t>Measurements II Quiz</a:t>
            </a:r>
            <a:endParaRPr lang="en-US" sz="2800" dirty="0"/>
          </a:p>
        </p:txBody>
      </p:sp>
      <p:grpSp>
        <p:nvGrpSpPr>
          <p:cNvPr id="5" name="Group 4"/>
          <p:cNvGrpSpPr/>
          <p:nvPr/>
        </p:nvGrpSpPr>
        <p:grpSpPr>
          <a:xfrm>
            <a:off x="318499" y="4297500"/>
            <a:ext cx="9049496" cy="1403739"/>
            <a:chOff x="234819" y="4090958"/>
            <a:chExt cx="9049496" cy="1403739"/>
          </a:xfrm>
        </p:grpSpPr>
        <p:grpSp>
          <p:nvGrpSpPr>
            <p:cNvPr id="6" name="Group 5"/>
            <p:cNvGrpSpPr/>
            <p:nvPr/>
          </p:nvGrpSpPr>
          <p:grpSpPr>
            <a:xfrm>
              <a:off x="234819" y="4090958"/>
              <a:ext cx="9049496" cy="1403739"/>
              <a:chOff x="339886" y="2116635"/>
              <a:chExt cx="9049496" cy="1403739"/>
            </a:xfrm>
          </p:grpSpPr>
          <p:pic>
            <p:nvPicPr>
              <p:cNvPr id="9" name="Picture 8"/>
              <p:cNvPicPr>
                <a:picLocks noChangeAspect="1"/>
              </p:cNvPicPr>
              <p:nvPr/>
            </p:nvPicPr>
            <p:blipFill rotWithShape="1">
              <a:blip r:embed="rId3"/>
              <a:srcRect l="1103" t="11787" r="1198" b="13408"/>
              <a:stretch/>
            </p:blipFill>
            <p:spPr>
              <a:xfrm>
                <a:off x="339886" y="2473846"/>
                <a:ext cx="9049496" cy="689317"/>
              </a:xfrm>
              <a:prstGeom prst="rect">
                <a:avLst/>
              </a:prstGeom>
            </p:spPr>
          </p:pic>
          <p:sp>
            <p:nvSpPr>
              <p:cNvPr id="10" name="TextBox 9"/>
              <p:cNvSpPr txBox="1"/>
              <p:nvPr/>
            </p:nvSpPr>
            <p:spPr>
              <a:xfrm>
                <a:off x="4613918" y="2116635"/>
                <a:ext cx="982961" cy="461665"/>
              </a:xfrm>
              <a:prstGeom prst="rect">
                <a:avLst/>
              </a:prstGeom>
              <a:noFill/>
            </p:spPr>
            <p:txBody>
              <a:bodyPr wrap="none" rtlCol="0">
                <a:spAutoFit/>
              </a:bodyPr>
              <a:lstStyle/>
              <a:p>
                <a:r>
                  <a:rPr lang="en-US" sz="2400" dirty="0" smtClean="0"/>
                  <a:t>inches</a:t>
                </a:r>
                <a:endParaRPr lang="en-US" sz="2400" dirty="0"/>
              </a:p>
            </p:txBody>
          </p:sp>
          <p:sp>
            <p:nvSpPr>
              <p:cNvPr id="11" name="TextBox 10"/>
              <p:cNvSpPr txBox="1"/>
              <p:nvPr/>
            </p:nvSpPr>
            <p:spPr>
              <a:xfrm>
                <a:off x="4268632" y="3058709"/>
                <a:ext cx="1673535" cy="461665"/>
              </a:xfrm>
              <a:prstGeom prst="rect">
                <a:avLst/>
              </a:prstGeom>
              <a:noFill/>
            </p:spPr>
            <p:txBody>
              <a:bodyPr wrap="none" rtlCol="0">
                <a:spAutoFit/>
              </a:bodyPr>
              <a:lstStyle/>
              <a:p>
                <a:r>
                  <a:rPr lang="en-US" sz="2400" dirty="0" smtClean="0"/>
                  <a:t>centimeters</a:t>
                </a:r>
                <a:endParaRPr lang="en-US" sz="2400" dirty="0"/>
              </a:p>
            </p:txBody>
          </p:sp>
        </p:grpSp>
        <p:sp>
          <p:nvSpPr>
            <p:cNvPr id="7" name="Left Brace 6"/>
            <p:cNvSpPr/>
            <p:nvPr/>
          </p:nvSpPr>
          <p:spPr>
            <a:xfrm rot="5400000">
              <a:off x="3153424" y="3657393"/>
              <a:ext cx="319639" cy="1261917"/>
            </a:xfrm>
            <a:prstGeom prst="leftBrace">
              <a:avLst/>
            </a:prstGeom>
            <a:ln w="38100">
              <a:solidFill>
                <a:srgbClr val="00B0F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Left Brace 7"/>
            <p:cNvSpPr/>
            <p:nvPr/>
          </p:nvSpPr>
          <p:spPr>
            <a:xfrm rot="16200000">
              <a:off x="2630855" y="5037205"/>
              <a:ext cx="416757" cy="423080"/>
            </a:xfrm>
            <a:prstGeom prst="leftBrace">
              <a:avLst/>
            </a:prstGeom>
            <a:ln w="38100">
              <a:solidFill>
                <a:srgbClr val="92D050">
                  <a:alpha val="60000"/>
                </a:srgb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spTree>
    <p:extLst>
      <p:ext uri="{BB962C8B-B14F-4D97-AF65-F5344CB8AC3E}">
        <p14:creationId xmlns:p14="http://schemas.microsoft.com/office/powerpoint/2010/main" val="235235415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98006" y="450876"/>
            <a:ext cx="7076704" cy="2171358"/>
          </a:xfrm>
        </p:spPr>
        <p:txBody>
          <a:bodyPr>
            <a:noAutofit/>
          </a:bodyPr>
          <a:lstStyle/>
          <a:p>
            <a:pPr marL="0" indent="0">
              <a:buNone/>
            </a:pPr>
            <a:r>
              <a:rPr lang="en-US" sz="2400" dirty="0" smtClean="0"/>
              <a:t>It is important that you keep practicing math skills using the resources in this series and those that your instructor will give you. Remember that practice makes perfect, and it keeps your skills sharpened so you can slice right through problems and road challenges!</a:t>
            </a:r>
            <a:endParaRPr lang="en-US" sz="2400" dirty="0"/>
          </a:p>
        </p:txBody>
      </p:sp>
      <p:pic>
        <p:nvPicPr>
          <p:cNvPr id="39938" name="Picture 2" descr="http://images.clipart.com/thb/thb11/PO/5344_2005020023/020628_1600_24/23205579.thb.jpg?020628_1600_2403_d__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9920898">
            <a:off x="6869476" y="1068446"/>
            <a:ext cx="2380007" cy="93621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auling vehicles,industry,semi trucks,transportation"/>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2779376" y="2954437"/>
            <a:ext cx="2939036" cy="293903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images.clipart.com/thw/thw11/CL/5344_2005010018/000803_1058_10/21810213.thb.jpg?000803_1058_1099_v__v"/>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143" b="70571" l="0" r="100000"/>
                    </a14:imgEffect>
                  </a14:imgLayer>
                </a14:imgProps>
              </a:ext>
              <a:ext uri="{28A0092B-C50C-407E-A947-70E740481C1C}">
                <a14:useLocalDpi xmlns:a14="http://schemas.microsoft.com/office/drawing/2010/main" val="0"/>
              </a:ext>
            </a:extLst>
          </a:blip>
          <a:srcRect l="-1" r="-173" b="29714"/>
          <a:stretch/>
        </p:blipFill>
        <p:spPr bwMode="auto">
          <a:xfrm>
            <a:off x="4141891" y="3505200"/>
            <a:ext cx="2185004" cy="2343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59636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ctr">
              <a:buNone/>
            </a:pPr>
            <a:r>
              <a:rPr lang="en-US" sz="3600" dirty="0" smtClean="0"/>
              <a:t>CONGRATULATIONS!</a:t>
            </a:r>
          </a:p>
          <a:p>
            <a:pPr marL="0" indent="0" algn="ctr">
              <a:buNone/>
            </a:pPr>
            <a:r>
              <a:rPr lang="en-US" sz="3600" dirty="0" smtClean="0"/>
              <a:t>If you completed Units 1-5, you are now ready to enter training to earn your CDL! Happy trucking!</a:t>
            </a:r>
            <a:endParaRPr lang="en-US" sz="3600" dirty="0"/>
          </a:p>
        </p:txBody>
      </p:sp>
      <p:pic>
        <p:nvPicPr>
          <p:cNvPr id="22530" name="Picture 2" descr="http://downloads.clipart.com/20768190.png?t=1391711298&amp;h=f4e039fa63243f31c098e0f6621456ef&amp;u=leec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2454" y="2658794"/>
            <a:ext cx="2799159" cy="3857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39361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gradFill rotWithShape="1">
          <a:gsLst>
            <a:gs pos="78000">
              <a:srgbClr val="002060"/>
            </a:gs>
            <a:gs pos="0">
              <a:schemeClr val="bg2"/>
            </a:gs>
          </a:gsLst>
          <a:lin ang="6120000" scaled="1"/>
        </a:gra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90423" y="288758"/>
            <a:ext cx="7420353" cy="494680"/>
          </a:xfrm>
        </p:spPr>
        <p:txBody>
          <a:bodyPr rtlCol="0">
            <a:noAutofit/>
          </a:bodyPr>
          <a:lstStyle/>
          <a:p>
            <a:pPr fontAlgn="auto">
              <a:spcAft>
                <a:spcPts val="0"/>
              </a:spcAft>
            </a:pPr>
            <a:r>
              <a:rPr lang="en-US" sz="2400" dirty="0" smtClean="0"/>
              <a:t>Math </a:t>
            </a:r>
            <a:r>
              <a:rPr lang="en-US" sz="2400" dirty="0"/>
              <a:t>and TERMINOLOGY for future Truckers</a:t>
            </a:r>
          </a:p>
        </p:txBody>
      </p:sp>
      <p:sp>
        <p:nvSpPr>
          <p:cNvPr id="3" name="Subtitle 2"/>
          <p:cNvSpPr>
            <a:spLocks noGrp="1"/>
          </p:cNvSpPr>
          <p:nvPr>
            <p:ph type="subTitle" idx="1"/>
          </p:nvPr>
        </p:nvSpPr>
        <p:spPr>
          <a:xfrm>
            <a:off x="1090423" y="3023127"/>
            <a:ext cx="7952873" cy="3288048"/>
          </a:xfrm>
        </p:spPr>
        <p:txBody>
          <a:bodyPr rtlCol="0">
            <a:noAutofit/>
          </a:bodyPr>
          <a:lstStyle/>
          <a:p>
            <a:pPr>
              <a:spcAft>
                <a:spcPts val="0"/>
              </a:spcAft>
              <a:defRPr/>
            </a:pPr>
            <a:r>
              <a:rPr lang="en-US" sz="1400" dirty="0" smtClean="0">
                <a:solidFill>
                  <a:schemeClr val="tx1"/>
                </a:solidFill>
              </a:rPr>
              <a:t>This series was produced by </a:t>
            </a:r>
            <a:r>
              <a:rPr lang="en-US" sz="1400" dirty="0">
                <a:solidFill>
                  <a:schemeClr val="tx2"/>
                </a:solidFill>
              </a:rPr>
              <a:t>Utah State University-Eastern Campus, </a:t>
            </a:r>
            <a:r>
              <a:rPr lang="en-US" sz="1400" dirty="0" smtClean="0">
                <a:solidFill>
                  <a:schemeClr val="tx2"/>
                </a:solidFill>
              </a:rPr>
              <a:t>CDL Program.</a:t>
            </a:r>
          </a:p>
          <a:p>
            <a:pPr>
              <a:spcAft>
                <a:spcPts val="0"/>
              </a:spcAft>
              <a:defRPr/>
            </a:pPr>
            <a:endParaRPr lang="en-US" sz="1400" dirty="0" smtClean="0">
              <a:solidFill>
                <a:schemeClr val="tx2"/>
              </a:solidFill>
            </a:endParaRPr>
          </a:p>
          <a:p>
            <a:pPr>
              <a:spcAft>
                <a:spcPts val="0"/>
              </a:spcAft>
              <a:defRPr/>
            </a:pPr>
            <a:r>
              <a:rPr lang="en-US" sz="1400" dirty="0" smtClean="0">
                <a:solidFill>
                  <a:schemeClr val="tx2"/>
                </a:solidFill>
              </a:rPr>
              <a:t>All content, with exception </a:t>
            </a:r>
            <a:r>
              <a:rPr lang="en-US" sz="1400" smtClean="0">
                <a:solidFill>
                  <a:schemeClr val="tx2"/>
                </a:solidFill>
              </a:rPr>
              <a:t>of links and references </a:t>
            </a:r>
            <a:r>
              <a:rPr lang="en-US" sz="1400" dirty="0" smtClean="0">
                <a:solidFill>
                  <a:schemeClr val="tx2"/>
                </a:solidFill>
              </a:rPr>
              <a:t>to online resources, is original and tailored to the needs of students hoping to succeed in earning their Commercial Drivers License.</a:t>
            </a:r>
          </a:p>
          <a:p>
            <a:pPr>
              <a:spcAft>
                <a:spcPts val="0"/>
              </a:spcAft>
              <a:defRPr/>
            </a:pPr>
            <a:r>
              <a:rPr lang="en-US" sz="1400" dirty="0" smtClean="0">
                <a:solidFill>
                  <a:schemeClr val="tx2"/>
                </a:solidFill>
              </a:rPr>
              <a:t>All images are either original or taken from the following resources:</a:t>
            </a:r>
          </a:p>
          <a:p>
            <a:pPr marL="457200" indent="-457200">
              <a:spcAft>
                <a:spcPts val="0"/>
              </a:spcAft>
              <a:buAutoNum type="arabicPeriod"/>
              <a:defRPr/>
            </a:pPr>
            <a:r>
              <a:rPr lang="en-US" sz="1400" dirty="0" smtClean="0">
                <a:solidFill>
                  <a:schemeClr val="tx2"/>
                </a:solidFill>
                <a:hlinkClick r:id="rId2"/>
              </a:rPr>
              <a:t>http://www.clipart.com</a:t>
            </a:r>
            <a:r>
              <a:rPr lang="en-US" sz="1400" dirty="0" smtClean="0">
                <a:solidFill>
                  <a:schemeClr val="tx2"/>
                </a:solidFill>
              </a:rPr>
              <a:t>   </a:t>
            </a:r>
            <a:endParaRPr lang="en-US" sz="1400" dirty="0">
              <a:solidFill>
                <a:schemeClr val="tx2"/>
              </a:solidFill>
            </a:endParaRPr>
          </a:p>
          <a:p>
            <a:pPr marL="457200" indent="-457200">
              <a:spcAft>
                <a:spcPts val="0"/>
              </a:spcAft>
              <a:buAutoNum type="arabicPeriod"/>
              <a:defRPr/>
            </a:pPr>
            <a:r>
              <a:rPr lang="en-US" sz="1400" dirty="0">
                <a:solidFill>
                  <a:schemeClr val="tx2"/>
                </a:solidFill>
                <a:hlinkClick r:id="rId3"/>
              </a:rPr>
              <a:t>http://</a:t>
            </a:r>
            <a:r>
              <a:rPr lang="en-US" sz="1400" dirty="0" smtClean="0">
                <a:solidFill>
                  <a:schemeClr val="tx2"/>
                </a:solidFill>
                <a:hlinkClick r:id="rId3"/>
              </a:rPr>
              <a:t>www.office.microsoft.com</a:t>
            </a:r>
            <a:r>
              <a:rPr lang="en-US" sz="1400" dirty="0" smtClean="0">
                <a:solidFill>
                  <a:schemeClr val="tx2"/>
                </a:solidFill>
              </a:rPr>
              <a:t> </a:t>
            </a:r>
            <a:endParaRPr lang="en-US" sz="1400" dirty="0">
              <a:solidFill>
                <a:schemeClr val="tx2"/>
              </a:solidFill>
            </a:endParaRPr>
          </a:p>
          <a:p>
            <a:pPr marL="457200" indent="-457200">
              <a:spcAft>
                <a:spcPts val="0"/>
              </a:spcAft>
              <a:buAutoNum type="arabicPeriod"/>
              <a:defRPr/>
            </a:pPr>
            <a:r>
              <a:rPr lang="en-US" sz="1400" dirty="0">
                <a:solidFill>
                  <a:schemeClr val="tx2"/>
                </a:solidFill>
              </a:rPr>
              <a:t>Utah CDL </a:t>
            </a:r>
            <a:r>
              <a:rPr lang="en-US" sz="1400" dirty="0" smtClean="0">
                <a:solidFill>
                  <a:schemeClr val="tx2"/>
                </a:solidFill>
              </a:rPr>
              <a:t>Handbook</a:t>
            </a:r>
          </a:p>
          <a:p>
            <a:pPr marL="457200" indent="-457200">
              <a:spcAft>
                <a:spcPts val="0"/>
              </a:spcAft>
              <a:buAutoNum type="arabicPeriod"/>
              <a:defRPr/>
            </a:pPr>
            <a:r>
              <a:rPr lang="en-US" sz="1400" dirty="0" smtClean="0">
                <a:solidFill>
                  <a:schemeClr val="tx2"/>
                </a:solidFill>
              </a:rPr>
              <a:t>Transport </a:t>
            </a:r>
            <a:r>
              <a:rPr lang="en-US" sz="1400" dirty="0">
                <a:solidFill>
                  <a:schemeClr val="tx2"/>
                </a:solidFill>
              </a:rPr>
              <a:t>Topics: </a:t>
            </a:r>
            <a:r>
              <a:rPr lang="en-US" sz="1400" dirty="0">
                <a:solidFill>
                  <a:schemeClr val="tx1"/>
                </a:solidFill>
              </a:rPr>
              <a:t>The Newspaper of Trucking and Freight </a:t>
            </a:r>
            <a:r>
              <a:rPr lang="en-US" sz="1400" dirty="0" smtClean="0">
                <a:solidFill>
                  <a:schemeClr val="tx1"/>
                </a:solidFill>
              </a:rPr>
              <a:t>Transportation- </a:t>
            </a:r>
            <a:r>
              <a:rPr lang="en-US" sz="1400" dirty="0" smtClean="0">
                <a:solidFill>
                  <a:schemeClr val="tx2"/>
                </a:solidFill>
                <a:hlinkClick r:id="rId4"/>
              </a:rPr>
              <a:t>http</a:t>
            </a:r>
            <a:r>
              <a:rPr lang="en-US" sz="1400" dirty="0">
                <a:solidFill>
                  <a:schemeClr val="tx2"/>
                </a:solidFill>
                <a:hlinkClick r:id="rId4"/>
              </a:rPr>
              <a:t>://</a:t>
            </a:r>
            <a:r>
              <a:rPr lang="en-US" sz="1400" dirty="0" smtClean="0">
                <a:solidFill>
                  <a:schemeClr val="tx2"/>
                </a:solidFill>
                <a:hlinkClick r:id="rId4"/>
              </a:rPr>
              <a:t>www.ttnews.com</a:t>
            </a:r>
            <a:r>
              <a:rPr lang="en-US" sz="1400" dirty="0" smtClean="0">
                <a:solidFill>
                  <a:schemeClr val="tx2"/>
                </a:solidFill>
              </a:rPr>
              <a:t> </a:t>
            </a:r>
            <a:endParaRPr lang="en-US" sz="1400" dirty="0">
              <a:solidFill>
                <a:schemeClr val="tx2"/>
              </a:solidFill>
            </a:endParaRPr>
          </a:p>
          <a:p>
            <a:pPr marL="457200" indent="-457200">
              <a:spcAft>
                <a:spcPts val="0"/>
              </a:spcAft>
              <a:buAutoNum type="arabicPeriod"/>
              <a:defRPr/>
            </a:pPr>
            <a:endParaRPr lang="en-US" sz="1400" dirty="0">
              <a:solidFill>
                <a:schemeClr val="tx2"/>
              </a:solidFill>
            </a:endParaRPr>
          </a:p>
          <a:p>
            <a:pPr algn="ctr">
              <a:spcAft>
                <a:spcPts val="0"/>
              </a:spcAft>
              <a:defRPr/>
            </a:pPr>
            <a:endParaRPr lang="en-US" dirty="0">
              <a:solidFill>
                <a:schemeClr val="tx1"/>
              </a:solidFill>
            </a:endParaRPr>
          </a:p>
        </p:txBody>
      </p:sp>
      <p:sp>
        <p:nvSpPr>
          <p:cNvPr id="5" name="TextBox 4"/>
          <p:cNvSpPr txBox="1"/>
          <p:nvPr/>
        </p:nvSpPr>
        <p:spPr>
          <a:xfrm>
            <a:off x="5796431" y="9498716"/>
            <a:ext cx="3296286" cy="237757"/>
          </a:xfrm>
          <a:prstGeom prst="rect">
            <a:avLst/>
          </a:prstGeom>
          <a:noFill/>
        </p:spPr>
        <p:txBody>
          <a:bodyPr wrap="square" rtlCol="0">
            <a:spAutoFit/>
          </a:bodyPr>
          <a:lstStyle/>
          <a:p>
            <a:r>
              <a:rPr lang="en-US" sz="945" dirty="0">
                <a:latin typeface="Lucida Grande"/>
                <a:ea typeface="Lucida Grande"/>
                <a:cs typeface="Lucida Grande"/>
              </a:rPr>
              <a:t>© Utah State University-Eastern Campus: Blanding, 2014</a:t>
            </a:r>
            <a:endParaRPr lang="en-US" sz="945" dirty="0">
              <a:latin typeface="Wingdings" charset="2"/>
              <a:cs typeface="Wingdings" charset="2"/>
            </a:endParaRPr>
          </a:p>
        </p:txBody>
      </p:sp>
      <p:pic>
        <p:nvPicPr>
          <p:cNvPr id="2050" name="Picture 2" descr="http://images.clipart.com/thb/thb11/PH/images/39201002.thb.jpg?10016368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7669" y="944349"/>
            <a:ext cx="2905859" cy="191786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816723" y="6423056"/>
            <a:ext cx="3967753" cy="215444"/>
          </a:xfrm>
          <a:prstGeom prst="rect">
            <a:avLst/>
          </a:prstGeom>
          <a:noFill/>
        </p:spPr>
        <p:txBody>
          <a:bodyPr wrap="none" rtlCol="0">
            <a:spAutoFit/>
          </a:bodyPr>
          <a:lstStyle/>
          <a:p>
            <a:r>
              <a:rPr lang="en-US" sz="800" dirty="0" smtClean="0">
                <a:solidFill>
                  <a:schemeClr val="tx2"/>
                </a:solidFill>
                <a:latin typeface="+mn-lt"/>
                <a:ea typeface="+mn-ea"/>
                <a:cs typeface="+mn-cs"/>
              </a:rPr>
              <a:t>Utah State University-Eastern Campus, Blanding, UT: All Rights Reserved, 2014</a:t>
            </a:r>
            <a:endParaRPr lang="en-US" sz="800" dirty="0">
              <a:solidFill>
                <a:schemeClr val="tx2"/>
              </a:solidFill>
              <a:latin typeface="+mn-lt"/>
              <a:ea typeface="+mn-ea"/>
              <a:cs typeface="+mn-cs"/>
            </a:endParaRPr>
          </a:p>
        </p:txBody>
      </p:sp>
    </p:spTree>
    <p:extLst>
      <p:ext uri="{BB962C8B-B14F-4D97-AF65-F5344CB8AC3E}">
        <p14:creationId xmlns:p14="http://schemas.microsoft.com/office/powerpoint/2010/main" val="3488157176"/>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Slice">
  <a:themeElements>
    <a:clrScheme name="Custom 10">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00B0F0"/>
      </a:hlink>
      <a:folHlink>
        <a:srgbClr val="92D05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txDef>
      <a:spPr>
        <a:noFill/>
      </a:spPr>
      <a:bodyPr wrap="square" rtlCol="0">
        <a:spAutoFit/>
      </a:bodyPr>
      <a:lstStyle>
        <a:defPPr>
          <a:defRPr sz="2000" dirty="0">
            <a:latin typeface="+mn-lt"/>
            <a:ea typeface="+mn-ea"/>
            <a:cs typeface="+mn-cs"/>
          </a:defRPr>
        </a:defPPr>
      </a:lstStyle>
    </a:txDef>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Slice</Template>
  <TotalTime>119696</TotalTime>
  <Words>4515</Words>
  <Application>Microsoft Office PowerPoint</Application>
  <PresentationFormat>Custom</PresentationFormat>
  <Paragraphs>410</Paragraphs>
  <Slides>66</Slides>
  <Notes>0</Notes>
  <HiddenSlides>0</HiddenSlides>
  <MMClips>2</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66</vt:i4>
      </vt:variant>
    </vt:vector>
  </HeadingPairs>
  <TitlesOfParts>
    <vt:vector size="77" baseType="lpstr">
      <vt:lpstr>ＭＳ Ｐゴシック</vt:lpstr>
      <vt:lpstr>Arial</vt:lpstr>
      <vt:lpstr>Calibri</vt:lpstr>
      <vt:lpstr>Calibri Light</vt:lpstr>
      <vt:lpstr>Century Gothic</vt:lpstr>
      <vt:lpstr>Lucida Grande</vt:lpstr>
      <vt:lpstr>Wingdings</vt:lpstr>
      <vt:lpstr>Wingdings 3</vt:lpstr>
      <vt:lpstr>Slice</vt:lpstr>
      <vt:lpstr>Custom Design</vt:lpstr>
      <vt:lpstr>Equation</vt:lpstr>
      <vt:lpstr>PowerPoint Presentation</vt:lpstr>
      <vt:lpstr>PowerPoint Presentation</vt:lpstr>
      <vt:lpstr>Road humor</vt:lpstr>
      <vt:lpstr>Why do truckers need math?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TAKE A FINAL QUIZ TO REVIEW SOME OF WHAT YOU’VE LEARNED.</vt:lpstr>
      <vt:lpstr>PowerPoint Presentation</vt:lpstr>
      <vt:lpstr>PowerPoint Presentation</vt:lpstr>
      <vt:lpstr>Math and TERMINOLOGY for future Truckers</vt:lpstr>
    </vt:vector>
  </TitlesOfParts>
  <Company>Reconnection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Fraction</dc:title>
  <dc:creator>Leecy Wise</dc:creator>
  <cp:lastModifiedBy>Leecy Wise</cp:lastModifiedBy>
  <cp:revision>1633</cp:revision>
  <cp:lastPrinted>2014-06-11T20:21:30Z</cp:lastPrinted>
  <dcterms:created xsi:type="dcterms:W3CDTF">2012-11-05T21:17:35Z</dcterms:created>
  <dcterms:modified xsi:type="dcterms:W3CDTF">2016-11-20T21:37:00Z</dcterms:modified>
</cp:coreProperties>
</file>